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319" r:id="rId3"/>
    <p:sldId id="320" r:id="rId4"/>
    <p:sldId id="323" r:id="rId5"/>
    <p:sldId id="322" r:id="rId6"/>
    <p:sldId id="324" r:id="rId7"/>
    <p:sldId id="328" r:id="rId8"/>
    <p:sldId id="326" r:id="rId9"/>
    <p:sldId id="327" r:id="rId10"/>
    <p:sldId id="32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989"/>
    <p:restoredTop sz="94683"/>
  </p:normalViewPr>
  <p:slideViewPr>
    <p:cSldViewPr snapToGrid="0" snapToObjects="1">
      <p:cViewPr varScale="1">
        <p:scale>
          <a:sx n="96" d="100"/>
          <a:sy n="96" d="100"/>
        </p:scale>
        <p:origin x="192"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tiff>
</file>

<file path=ppt/media/image28.png>
</file>

<file path=ppt/media/image3.png>
</file>

<file path=ppt/media/image4.png>
</file>

<file path=ppt/media/image5.png>
</file>

<file path=ppt/media/image6.png>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72221-C90A-954D-A4BE-6AE7FBCDA9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A3489A-9946-B245-A8A5-599709A9B2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7590DA-B557-1645-BE9F-A6100A622863}"/>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5" name="Footer Placeholder 4">
            <a:extLst>
              <a:ext uri="{FF2B5EF4-FFF2-40B4-BE49-F238E27FC236}">
                <a16:creationId xmlns:a16="http://schemas.microsoft.com/office/drawing/2014/main" id="{CFC4E555-EBE6-4B47-90BC-98F5398046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C7CA6E-53E0-8D4D-8619-546B35DB05E3}"/>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3610487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A05DA-4CFC-4F4A-828C-2C127907D2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AF00C4-9E1B-2D40-9879-2D21B5F75F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F9B5DC-6932-CE45-AE48-2048C8DFF62E}"/>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5" name="Footer Placeholder 4">
            <a:extLst>
              <a:ext uri="{FF2B5EF4-FFF2-40B4-BE49-F238E27FC236}">
                <a16:creationId xmlns:a16="http://schemas.microsoft.com/office/drawing/2014/main" id="{BA637CB2-5949-1F40-8635-7EBD193512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D0F47B-496E-C540-B032-7A69F74C361B}"/>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1593053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C2C1F2-D502-3A41-B9F4-EE0C6035E98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147E2C-F1CF-CF46-9A5A-C7DB416CAF8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E99A27-AABB-9E4D-AB6B-63FD7D375569}"/>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5" name="Footer Placeholder 4">
            <a:extLst>
              <a:ext uri="{FF2B5EF4-FFF2-40B4-BE49-F238E27FC236}">
                <a16:creationId xmlns:a16="http://schemas.microsoft.com/office/drawing/2014/main" id="{7066FCDF-A287-3349-80DF-FFF6CB942D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535A11-61CC-704D-8980-90549249958B}"/>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1476514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C8941-2B70-D24B-8274-1939CEF3283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BBEF63-E91B-F74D-82F6-14BD6076945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6D5E92-1E9D-3C40-9F7D-D09F3914E5E0}"/>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5" name="Footer Placeholder 4">
            <a:extLst>
              <a:ext uri="{FF2B5EF4-FFF2-40B4-BE49-F238E27FC236}">
                <a16:creationId xmlns:a16="http://schemas.microsoft.com/office/drawing/2014/main" id="{B617B371-0568-C447-BEEF-BDC84DB4D0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9237C9-7D39-2E43-9B69-03BB83454713}"/>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12828654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7CE64-73BD-724E-AEFC-14DB946513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D4C55E-F40D-C247-806A-0F8206B600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EE1AC55-E7D8-894F-8333-59FC8BBB86BE}"/>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5" name="Footer Placeholder 4">
            <a:extLst>
              <a:ext uri="{FF2B5EF4-FFF2-40B4-BE49-F238E27FC236}">
                <a16:creationId xmlns:a16="http://schemas.microsoft.com/office/drawing/2014/main" id="{4A772891-ED85-4842-87FF-4381ED6E65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A74005-75DF-0249-BE93-E9C0B95BEACC}"/>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3807107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DE774-968B-AA4D-826E-42AEA6DC47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EEE6AC-079C-DF4A-AC85-01474ED917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8F4AC5-A6E4-8240-97ED-CEA35D34BC5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552CB6-E43E-3B46-9414-03F8890486D0}"/>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6" name="Footer Placeholder 5">
            <a:extLst>
              <a:ext uri="{FF2B5EF4-FFF2-40B4-BE49-F238E27FC236}">
                <a16:creationId xmlns:a16="http://schemas.microsoft.com/office/drawing/2014/main" id="{F5020E40-EF7A-DC42-880F-CBCDFCCA04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DA5-BF8F-514C-A938-3F542A2F1ACF}"/>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4250898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2BBFB-A39D-4446-9234-F43B7A0EA5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5A711-5459-C543-A8C9-7EE418B91D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94A93F0-8808-9340-AF9C-2B18A575FBB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FB2CD46-56B8-ED4D-A642-603A520AFD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C20163B-A8DE-144A-9B9A-1B23AD160FB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F0CDDC-ADE9-3644-BA3C-B0E48E37507A}"/>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8" name="Footer Placeholder 7">
            <a:extLst>
              <a:ext uri="{FF2B5EF4-FFF2-40B4-BE49-F238E27FC236}">
                <a16:creationId xmlns:a16="http://schemas.microsoft.com/office/drawing/2014/main" id="{83578333-0656-6D4C-9546-087AE34D896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7FC92DF-28CA-074D-8982-957D86C1CEAC}"/>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3540636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576A0-73DB-5E49-A382-88AFE2F8A7F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1A52638-E754-D840-A6CA-CB0C472B0B41}"/>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4" name="Footer Placeholder 3">
            <a:extLst>
              <a:ext uri="{FF2B5EF4-FFF2-40B4-BE49-F238E27FC236}">
                <a16:creationId xmlns:a16="http://schemas.microsoft.com/office/drawing/2014/main" id="{AAD25CE5-0A14-7347-8376-690152A27C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A8E3FB-512D-4744-BB0A-F7F17FB2AA69}"/>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2420223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DA543B-F753-6D4D-9EB6-287BAA1F6AE6}"/>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3" name="Footer Placeholder 2">
            <a:extLst>
              <a:ext uri="{FF2B5EF4-FFF2-40B4-BE49-F238E27FC236}">
                <a16:creationId xmlns:a16="http://schemas.microsoft.com/office/drawing/2014/main" id="{7AFF821C-226B-434A-B7E2-7AF0D7422D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02B6B0D-8802-B541-A10A-94D99458FC41}"/>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2416721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DB68C-F3D4-6748-981A-C5327A7182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E2BCE48-17B6-EC4B-B188-021F1D2612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998F4F6-50D4-8D44-8CB3-43FE28A031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0E2D9BA-2140-8D40-8D24-7BCA65A66AE1}"/>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6" name="Footer Placeholder 5">
            <a:extLst>
              <a:ext uri="{FF2B5EF4-FFF2-40B4-BE49-F238E27FC236}">
                <a16:creationId xmlns:a16="http://schemas.microsoft.com/office/drawing/2014/main" id="{D5F4B0A7-F342-E24C-886B-1752559700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982BE2-D6B3-CF41-9955-9A0F2E0730BF}"/>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29579031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6D8FE-F3E9-0740-8B42-91149C570D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24BA0B7-63C1-DE4D-8CAF-10DA47B5BF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C45F34-85F5-6F44-97F6-22695F1162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23C238-C02E-8246-BDAD-590B265813DE}"/>
              </a:ext>
            </a:extLst>
          </p:cNvPr>
          <p:cNvSpPr>
            <a:spLocks noGrp="1"/>
          </p:cNvSpPr>
          <p:nvPr>
            <p:ph type="dt" sz="half" idx="10"/>
          </p:nvPr>
        </p:nvSpPr>
        <p:spPr/>
        <p:txBody>
          <a:bodyPr/>
          <a:lstStyle/>
          <a:p>
            <a:fld id="{3BC92E46-BB7D-5443-A276-18C3F1B02BEC}" type="datetimeFigureOut">
              <a:rPr lang="en-US" smtClean="0"/>
              <a:t>7/24/20</a:t>
            </a:fld>
            <a:endParaRPr lang="en-US"/>
          </a:p>
        </p:txBody>
      </p:sp>
      <p:sp>
        <p:nvSpPr>
          <p:cNvPr id="6" name="Footer Placeholder 5">
            <a:extLst>
              <a:ext uri="{FF2B5EF4-FFF2-40B4-BE49-F238E27FC236}">
                <a16:creationId xmlns:a16="http://schemas.microsoft.com/office/drawing/2014/main" id="{05C29403-463E-7D4E-B008-20B49E59E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A73018-326C-8542-80AC-64E134E815F5}"/>
              </a:ext>
            </a:extLst>
          </p:cNvPr>
          <p:cNvSpPr>
            <a:spLocks noGrp="1"/>
          </p:cNvSpPr>
          <p:nvPr>
            <p:ph type="sldNum" sz="quarter" idx="12"/>
          </p:nvPr>
        </p:nvSpPr>
        <p:spPr/>
        <p:txBody>
          <a:bodyPr/>
          <a:lstStyle/>
          <a:p>
            <a:fld id="{8AAFF812-0BEE-AD49-BD72-F2ABB50C9A6E}" type="slidenum">
              <a:rPr lang="en-US" smtClean="0"/>
              <a:t>‹#›</a:t>
            </a:fld>
            <a:endParaRPr lang="en-US"/>
          </a:p>
        </p:txBody>
      </p:sp>
    </p:spTree>
    <p:extLst>
      <p:ext uri="{BB962C8B-B14F-4D97-AF65-F5344CB8AC3E}">
        <p14:creationId xmlns:p14="http://schemas.microsoft.com/office/powerpoint/2010/main" val="1730415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D2C43F-6C32-6F4F-9952-448F879EA5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CA8F022-FD16-204A-8162-EB4AC5F5A1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1E8855-5732-7D46-8D56-D04E524F92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C92E46-BB7D-5443-A276-18C3F1B02BEC}" type="datetimeFigureOut">
              <a:rPr lang="en-US" smtClean="0"/>
              <a:t>7/24/20</a:t>
            </a:fld>
            <a:endParaRPr lang="en-US"/>
          </a:p>
        </p:txBody>
      </p:sp>
      <p:sp>
        <p:nvSpPr>
          <p:cNvPr id="5" name="Footer Placeholder 4">
            <a:extLst>
              <a:ext uri="{FF2B5EF4-FFF2-40B4-BE49-F238E27FC236}">
                <a16:creationId xmlns:a16="http://schemas.microsoft.com/office/drawing/2014/main" id="{4DACA404-E7EB-5B43-9DA2-F549E0C735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27F36F5-F2F8-B14F-832B-94E352CE4A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AFF812-0BEE-AD49-BD72-F2ABB50C9A6E}" type="slidenum">
              <a:rPr lang="en-US" smtClean="0"/>
              <a:t>‹#›</a:t>
            </a:fld>
            <a:endParaRPr lang="en-US"/>
          </a:p>
        </p:txBody>
      </p:sp>
    </p:spTree>
    <p:extLst>
      <p:ext uri="{BB962C8B-B14F-4D97-AF65-F5344CB8AC3E}">
        <p14:creationId xmlns:p14="http://schemas.microsoft.com/office/powerpoint/2010/main" val="40030985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png"/><Relationship Id="rId1" Type="http://schemas.openxmlformats.org/officeDocument/2006/relationships/slideLayout" Target="../slideLayouts/slideLayout8.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https://mits.nims.go.jp/en/" TargetMode="External"/><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8.tiff"/><Relationship Id="rId5" Type="http://schemas.openxmlformats.org/officeDocument/2006/relationships/hyperlink" Target="http://polymerdatabase.com/" TargetMode="Externa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81F66-033D-A946-83E4-B8872E4B3E68}"/>
              </a:ext>
            </a:extLst>
          </p:cNvPr>
          <p:cNvSpPr>
            <a:spLocks noGrp="1"/>
          </p:cNvSpPr>
          <p:nvPr>
            <p:ph type="ctrTitle"/>
          </p:nvPr>
        </p:nvSpPr>
        <p:spPr>
          <a:xfrm>
            <a:off x="0" y="321345"/>
            <a:ext cx="12192000" cy="2138283"/>
          </a:xfrm>
        </p:spPr>
        <p:txBody>
          <a:bodyPr>
            <a:normAutofit/>
          </a:bodyPr>
          <a:lstStyle/>
          <a:p>
            <a:r>
              <a:rPr lang="en-US" sz="4800" b="1" dirty="0">
                <a:solidFill>
                  <a:srgbClr val="C00000"/>
                </a:solidFill>
                <a:latin typeface="Times New Roman" panose="02020603050405020304" pitchFamily="18" charset="0"/>
                <a:cs typeface="Times New Roman" panose="02020603050405020304" pitchFamily="18" charset="0"/>
              </a:rPr>
              <a:t>Optimization of Polymer Predictors for Drug Delivery Systems, using Machine Learning approaches.</a:t>
            </a:r>
          </a:p>
        </p:txBody>
      </p:sp>
      <p:sp>
        <p:nvSpPr>
          <p:cNvPr id="4" name="TextBox 3">
            <a:extLst>
              <a:ext uri="{FF2B5EF4-FFF2-40B4-BE49-F238E27FC236}">
                <a16:creationId xmlns:a16="http://schemas.microsoft.com/office/drawing/2014/main" id="{1D9473A7-78B7-9345-95CE-74C8CFB0AA8F}"/>
              </a:ext>
            </a:extLst>
          </p:cNvPr>
          <p:cNvSpPr txBox="1"/>
          <p:nvPr/>
        </p:nvSpPr>
        <p:spPr>
          <a:xfrm>
            <a:off x="2606463" y="2689422"/>
            <a:ext cx="7480509" cy="707886"/>
          </a:xfrm>
          <a:prstGeom prst="rect">
            <a:avLst/>
          </a:prstGeom>
          <a:noFill/>
        </p:spPr>
        <p:txBody>
          <a:bodyPr wrap="none" rtlCol="0">
            <a:spAutoFit/>
          </a:bodyPr>
          <a:lstStyle/>
          <a:p>
            <a:r>
              <a:rPr lang="en-US" sz="4000" dirty="0">
                <a:latin typeface="Times New Roman" panose="02020603050405020304" pitchFamily="18" charset="0"/>
                <a:cs typeface="Times New Roman" panose="02020603050405020304" pitchFamily="18" charset="0"/>
              </a:rPr>
              <a:t>Shloka Negi and </a:t>
            </a:r>
            <a:r>
              <a:rPr lang="en-US" sz="4000" u="sng" dirty="0">
                <a:latin typeface="Times New Roman" panose="02020603050405020304" pitchFamily="18" charset="0"/>
                <a:cs typeface="Times New Roman" panose="02020603050405020304" pitchFamily="18" charset="0"/>
              </a:rPr>
              <a:t>Dr. Prateek K. Jha</a:t>
            </a:r>
          </a:p>
        </p:txBody>
      </p:sp>
      <p:sp>
        <p:nvSpPr>
          <p:cNvPr id="5" name="TextBox 4">
            <a:extLst>
              <a:ext uri="{FF2B5EF4-FFF2-40B4-BE49-F238E27FC236}">
                <a16:creationId xmlns:a16="http://schemas.microsoft.com/office/drawing/2014/main" id="{63120017-CDFA-4F41-8A18-7E37FBE41D72}"/>
              </a:ext>
            </a:extLst>
          </p:cNvPr>
          <p:cNvSpPr txBox="1"/>
          <p:nvPr/>
        </p:nvSpPr>
        <p:spPr>
          <a:xfrm>
            <a:off x="238124" y="3308229"/>
            <a:ext cx="11715752" cy="2246769"/>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Department of Chemical Engineering, Indian Institute of Technology, Roorkee, Uttarakhand </a:t>
            </a:r>
          </a:p>
          <a:p>
            <a:pPr algn="ctr"/>
            <a:r>
              <a:rPr lang="en-US" sz="2800" dirty="0">
                <a:latin typeface="Times New Roman" panose="02020603050405020304" pitchFamily="18" charset="0"/>
                <a:cs typeface="Times New Roman" panose="02020603050405020304" pitchFamily="18" charset="0"/>
              </a:rPr>
              <a:t>&amp; </a:t>
            </a:r>
          </a:p>
          <a:p>
            <a:pPr algn="ctr"/>
            <a:r>
              <a:rPr lang="en-US" sz="2800" dirty="0">
                <a:latin typeface="Times New Roman" panose="02020603050405020304" pitchFamily="18" charset="0"/>
                <a:cs typeface="Times New Roman" panose="02020603050405020304" pitchFamily="18" charset="0"/>
              </a:rPr>
              <a:t>Department of Pharmaceutical </a:t>
            </a:r>
            <a:r>
              <a:rPr lang="en-US" sz="2800" dirty="0" err="1">
                <a:latin typeface="Times New Roman" panose="02020603050405020304" pitchFamily="18" charset="0"/>
                <a:cs typeface="Times New Roman" panose="02020603050405020304" pitchFamily="18" charset="0"/>
              </a:rPr>
              <a:t>Engg</a:t>
            </a:r>
            <a:r>
              <a:rPr lang="en-US" sz="2800" dirty="0">
                <a:latin typeface="Times New Roman" panose="02020603050405020304" pitchFamily="18" charset="0"/>
                <a:cs typeface="Times New Roman" panose="02020603050405020304" pitchFamily="18" charset="0"/>
              </a:rPr>
              <a:t>. &amp; Tech., Indian Institute of Technology, BHU, Varanasi</a:t>
            </a:r>
            <a:endParaRPr lang="en-US" sz="2800" u="sng"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302DB784-73FC-634F-B6FF-8EF78E4551D5}"/>
              </a:ext>
            </a:extLst>
          </p:cNvPr>
          <p:cNvPicPr>
            <a:picLocks noChangeAspect="1"/>
          </p:cNvPicPr>
          <p:nvPr/>
        </p:nvPicPr>
        <p:blipFill>
          <a:blip r:embed="rId2"/>
          <a:stretch>
            <a:fillRect/>
          </a:stretch>
        </p:blipFill>
        <p:spPr>
          <a:xfrm>
            <a:off x="10467975" y="5135863"/>
            <a:ext cx="1724025" cy="1722137"/>
          </a:xfrm>
          <a:prstGeom prst="rect">
            <a:avLst/>
          </a:prstGeom>
        </p:spPr>
      </p:pic>
      <p:pic>
        <p:nvPicPr>
          <p:cNvPr id="7" name="Picture 6">
            <a:extLst>
              <a:ext uri="{FF2B5EF4-FFF2-40B4-BE49-F238E27FC236}">
                <a16:creationId xmlns:a16="http://schemas.microsoft.com/office/drawing/2014/main" id="{97C2EEB2-0376-9544-AF6B-DFFACEF80EE2}"/>
              </a:ext>
            </a:extLst>
          </p:cNvPr>
          <p:cNvPicPr>
            <a:picLocks noChangeAspect="1"/>
          </p:cNvPicPr>
          <p:nvPr/>
        </p:nvPicPr>
        <p:blipFill>
          <a:blip r:embed="rId3"/>
          <a:stretch>
            <a:fillRect/>
          </a:stretch>
        </p:blipFill>
        <p:spPr>
          <a:xfrm>
            <a:off x="8223029" y="5395769"/>
            <a:ext cx="1863943" cy="1462231"/>
          </a:xfrm>
          <a:prstGeom prst="rect">
            <a:avLst/>
          </a:prstGeom>
        </p:spPr>
      </p:pic>
    </p:spTree>
    <p:extLst>
      <p:ext uri="{BB962C8B-B14F-4D97-AF65-F5344CB8AC3E}">
        <p14:creationId xmlns:p14="http://schemas.microsoft.com/office/powerpoint/2010/main" val="3766198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9D5BD-4135-BD43-81F4-D388D65C1DF5}"/>
              </a:ext>
            </a:extLst>
          </p:cNvPr>
          <p:cNvSpPr txBox="1">
            <a:spLocks/>
          </p:cNvSpPr>
          <p:nvPr/>
        </p:nvSpPr>
        <p:spPr>
          <a:xfrm>
            <a:off x="1001154" y="183215"/>
            <a:ext cx="10069328" cy="463270"/>
          </a:xfrm>
          <a:prstGeom prst="rect">
            <a:avLst/>
          </a:prstGeom>
        </p:spPr>
        <p:txBody>
          <a:bodyP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solidFill>
                  <a:srgbClr val="C00000"/>
                </a:solidFill>
                <a:latin typeface="Times New Roman" panose="02020603050405020304" pitchFamily="18" charset="0"/>
                <a:cs typeface="Times New Roman" panose="02020603050405020304" pitchFamily="18" charset="0"/>
              </a:rPr>
              <a:t>RECOMMENDATIONS – FUTURE WORK</a:t>
            </a:r>
          </a:p>
        </p:txBody>
      </p:sp>
      <p:sp>
        <p:nvSpPr>
          <p:cNvPr id="9" name="Text Placeholder 7">
            <a:extLst>
              <a:ext uri="{FF2B5EF4-FFF2-40B4-BE49-F238E27FC236}">
                <a16:creationId xmlns:a16="http://schemas.microsoft.com/office/drawing/2014/main" id="{F2A7DC82-5568-894C-AC05-AD347E8C1FE3}"/>
              </a:ext>
            </a:extLst>
          </p:cNvPr>
          <p:cNvSpPr txBox="1">
            <a:spLocks/>
          </p:cNvSpPr>
          <p:nvPr/>
        </p:nvSpPr>
        <p:spPr>
          <a:xfrm>
            <a:off x="484356" y="765231"/>
            <a:ext cx="3261564" cy="1091080"/>
          </a:xfrm>
          <a:prstGeom prst="rect">
            <a:avLst/>
          </a:prstGeom>
          <a:ln>
            <a:solidFill>
              <a:srgbClr val="FFC000"/>
            </a:solidFill>
          </a:ln>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ctr"/>
            <a:r>
              <a:rPr lang="en-US" sz="2400" b="1" dirty="0">
                <a:solidFill>
                  <a:srgbClr val="002060"/>
                </a:solidFill>
                <a:latin typeface="Arial Rounded MT Bold" panose="020F0704030504030204" pitchFamily="34" charset="77"/>
              </a:rPr>
              <a:t>2) Inclusion of drug-polymer interaction parameters</a:t>
            </a:r>
          </a:p>
        </p:txBody>
      </p:sp>
      <p:pic>
        <p:nvPicPr>
          <p:cNvPr id="20" name="Picture 19">
            <a:extLst>
              <a:ext uri="{FF2B5EF4-FFF2-40B4-BE49-F238E27FC236}">
                <a16:creationId xmlns:a16="http://schemas.microsoft.com/office/drawing/2014/main" id="{06AB6E43-7300-E141-BDB9-49D9CFDB37B1}"/>
              </a:ext>
            </a:extLst>
          </p:cNvPr>
          <p:cNvPicPr>
            <a:picLocks noChangeAspect="1"/>
          </p:cNvPicPr>
          <p:nvPr/>
        </p:nvPicPr>
        <p:blipFill>
          <a:blip r:embed="rId2"/>
          <a:stretch>
            <a:fillRect/>
          </a:stretch>
        </p:blipFill>
        <p:spPr>
          <a:xfrm>
            <a:off x="0" y="3009900"/>
            <a:ext cx="4927600" cy="3848100"/>
          </a:xfrm>
          <a:prstGeom prst="rect">
            <a:avLst/>
          </a:prstGeom>
        </p:spPr>
      </p:pic>
      <p:sp>
        <p:nvSpPr>
          <p:cNvPr id="10" name="Text Placeholder 7">
            <a:extLst>
              <a:ext uri="{FF2B5EF4-FFF2-40B4-BE49-F238E27FC236}">
                <a16:creationId xmlns:a16="http://schemas.microsoft.com/office/drawing/2014/main" id="{ACDEACCE-3EA0-B240-B199-40D10692723A}"/>
              </a:ext>
            </a:extLst>
          </p:cNvPr>
          <p:cNvSpPr txBox="1">
            <a:spLocks/>
          </p:cNvSpPr>
          <p:nvPr/>
        </p:nvSpPr>
        <p:spPr>
          <a:xfrm>
            <a:off x="8282271" y="4017438"/>
            <a:ext cx="3261564" cy="2558174"/>
          </a:xfrm>
          <a:prstGeom prst="rect">
            <a:avLst/>
          </a:prstGeom>
          <a:ln>
            <a:solidFill>
              <a:srgbClr val="FFC000"/>
            </a:solidFill>
          </a:ln>
        </p:spPr>
        <p:txBody>
          <a:bodyPr vert="horz" lIns="91440" tIns="45720" rIns="91440" bIns="45720" rtlCol="0">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ctr"/>
            <a:r>
              <a:rPr lang="en-US" sz="2400" b="1" dirty="0">
                <a:solidFill>
                  <a:srgbClr val="002060"/>
                </a:solidFill>
                <a:latin typeface="Arial Rounded MT Bold" panose="020F0704030504030204" pitchFamily="34" charset="77"/>
              </a:rPr>
              <a:t>3) Addressing the issue of choosing the best polymer grade (out of different molecular weights of polymers) for the drug.</a:t>
            </a:r>
          </a:p>
        </p:txBody>
      </p:sp>
      <p:grpSp>
        <p:nvGrpSpPr>
          <p:cNvPr id="21" name="Group 20">
            <a:extLst>
              <a:ext uri="{FF2B5EF4-FFF2-40B4-BE49-F238E27FC236}">
                <a16:creationId xmlns:a16="http://schemas.microsoft.com/office/drawing/2014/main" id="{53291FBA-7C5D-B944-84AC-25DC3D6E0160}"/>
              </a:ext>
            </a:extLst>
          </p:cNvPr>
          <p:cNvGrpSpPr/>
          <p:nvPr/>
        </p:nvGrpSpPr>
        <p:grpSpPr>
          <a:xfrm>
            <a:off x="5799046" y="646485"/>
            <a:ext cx="6249867" cy="2882422"/>
            <a:chOff x="500906" y="868900"/>
            <a:chExt cx="6249867" cy="2882422"/>
          </a:xfrm>
        </p:grpSpPr>
        <p:pic>
          <p:nvPicPr>
            <p:cNvPr id="22" name="Picture 21">
              <a:extLst>
                <a:ext uri="{FF2B5EF4-FFF2-40B4-BE49-F238E27FC236}">
                  <a16:creationId xmlns:a16="http://schemas.microsoft.com/office/drawing/2014/main" id="{4673F33F-C74B-2C46-93C8-31221E86012D}"/>
                </a:ext>
              </a:extLst>
            </p:cNvPr>
            <p:cNvPicPr>
              <a:picLocks noChangeAspect="1"/>
            </p:cNvPicPr>
            <p:nvPr/>
          </p:nvPicPr>
          <p:blipFill>
            <a:blip r:embed="rId3"/>
            <a:stretch>
              <a:fillRect/>
            </a:stretch>
          </p:blipFill>
          <p:spPr>
            <a:xfrm>
              <a:off x="500906" y="1545976"/>
              <a:ext cx="6249867" cy="2205346"/>
            </a:xfrm>
            <a:prstGeom prst="rect">
              <a:avLst/>
            </a:prstGeom>
          </p:spPr>
        </p:pic>
        <p:sp>
          <p:nvSpPr>
            <p:cNvPr id="23" name="Curved Down Arrow 22">
              <a:extLst>
                <a:ext uri="{FF2B5EF4-FFF2-40B4-BE49-F238E27FC236}">
                  <a16:creationId xmlns:a16="http://schemas.microsoft.com/office/drawing/2014/main" id="{247A9291-5644-FA4C-8746-33B7D526E548}"/>
                </a:ext>
              </a:extLst>
            </p:cNvPr>
            <p:cNvSpPr/>
            <p:nvPr/>
          </p:nvSpPr>
          <p:spPr>
            <a:xfrm flipH="1">
              <a:off x="2554941" y="868900"/>
              <a:ext cx="1836648" cy="838877"/>
            </a:xfrm>
            <a:prstGeom prst="curvedDownArrow">
              <a:avLst>
                <a:gd name="adj1" fmla="val 15838"/>
                <a:gd name="adj2" fmla="val 36888"/>
                <a:gd name="adj3" fmla="val 41030"/>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Text Placeholder 7">
              <a:extLst>
                <a:ext uri="{FF2B5EF4-FFF2-40B4-BE49-F238E27FC236}">
                  <a16:creationId xmlns:a16="http://schemas.microsoft.com/office/drawing/2014/main" id="{8094C53D-8166-BB4A-9377-2F9CB62CD49B}"/>
                </a:ext>
              </a:extLst>
            </p:cNvPr>
            <p:cNvSpPr txBox="1">
              <a:spLocks/>
            </p:cNvSpPr>
            <p:nvPr/>
          </p:nvSpPr>
          <p:spPr>
            <a:xfrm>
              <a:off x="2653552" y="1092549"/>
              <a:ext cx="1778378" cy="383880"/>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ctr"/>
              <a:r>
                <a:rPr lang="en-US" sz="2400" b="1" dirty="0">
                  <a:solidFill>
                    <a:srgbClr val="FF0000"/>
                  </a:solidFill>
                </a:rPr>
                <a:t>Challenge</a:t>
              </a:r>
            </a:p>
          </p:txBody>
        </p:sp>
      </p:grpSp>
      <p:sp>
        <p:nvSpPr>
          <p:cNvPr id="26" name="Text Placeholder 7">
            <a:extLst>
              <a:ext uri="{FF2B5EF4-FFF2-40B4-BE49-F238E27FC236}">
                <a16:creationId xmlns:a16="http://schemas.microsoft.com/office/drawing/2014/main" id="{AA449FAD-3BF9-C548-8B9E-109C89374BB2}"/>
              </a:ext>
            </a:extLst>
          </p:cNvPr>
          <p:cNvSpPr txBox="1">
            <a:spLocks/>
          </p:cNvSpPr>
          <p:nvPr/>
        </p:nvSpPr>
        <p:spPr>
          <a:xfrm>
            <a:off x="4405036" y="919215"/>
            <a:ext cx="3261564" cy="808692"/>
          </a:xfrm>
          <a:prstGeom prst="rect">
            <a:avLst/>
          </a:prstGeom>
          <a:ln>
            <a:solidFill>
              <a:srgbClr val="FFC000"/>
            </a:solidFill>
          </a:ln>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ctr"/>
            <a:r>
              <a:rPr lang="en-US" sz="2400" b="1" dirty="0">
                <a:solidFill>
                  <a:srgbClr val="002060"/>
                </a:solidFill>
                <a:latin typeface="Arial Rounded MT Bold" panose="020F0704030504030204" pitchFamily="34" charset="77"/>
              </a:rPr>
              <a:t>1) Inversion of Prediction Pipeline</a:t>
            </a:r>
          </a:p>
        </p:txBody>
      </p:sp>
      <p:pic>
        <p:nvPicPr>
          <p:cNvPr id="27" name="Picture 26">
            <a:extLst>
              <a:ext uri="{FF2B5EF4-FFF2-40B4-BE49-F238E27FC236}">
                <a16:creationId xmlns:a16="http://schemas.microsoft.com/office/drawing/2014/main" id="{B7A64386-6973-024F-AC86-10DFA88114B6}"/>
              </a:ext>
            </a:extLst>
          </p:cNvPr>
          <p:cNvPicPr>
            <a:picLocks noChangeAspect="1"/>
          </p:cNvPicPr>
          <p:nvPr/>
        </p:nvPicPr>
        <p:blipFill>
          <a:blip r:embed="rId4"/>
          <a:stretch>
            <a:fillRect/>
          </a:stretch>
        </p:blipFill>
        <p:spPr>
          <a:xfrm>
            <a:off x="140474" y="1984715"/>
            <a:ext cx="5108458" cy="1086906"/>
          </a:xfrm>
          <a:prstGeom prst="rect">
            <a:avLst/>
          </a:prstGeom>
        </p:spPr>
      </p:pic>
      <p:sp>
        <p:nvSpPr>
          <p:cNvPr id="28" name="Rectangle 27">
            <a:extLst>
              <a:ext uri="{FF2B5EF4-FFF2-40B4-BE49-F238E27FC236}">
                <a16:creationId xmlns:a16="http://schemas.microsoft.com/office/drawing/2014/main" id="{146D4B79-BAF7-8B46-8DCD-4EEC60C23F9A}"/>
              </a:ext>
            </a:extLst>
          </p:cNvPr>
          <p:cNvSpPr/>
          <p:nvPr/>
        </p:nvSpPr>
        <p:spPr>
          <a:xfrm>
            <a:off x="4787152" y="3946699"/>
            <a:ext cx="3164540" cy="2308324"/>
          </a:xfrm>
          <a:prstGeom prst="rect">
            <a:avLst/>
          </a:prstGeom>
        </p:spPr>
        <p:txBody>
          <a:bodyPr wrap="square">
            <a:spAutoFit/>
          </a:bodyPr>
          <a:lstStyle/>
          <a:p>
            <a:pPr algn="ctr"/>
            <a:r>
              <a:rPr lang="en-US" b="1" dirty="0"/>
              <a:t>Response Parameters like – </a:t>
            </a:r>
          </a:p>
          <a:p>
            <a:pPr marL="285750" indent="-285750" algn="ctr">
              <a:buFont typeface="Arial" panose="020B0604020202020204" pitchFamily="34" charset="0"/>
              <a:buChar char="•"/>
            </a:pPr>
            <a:r>
              <a:rPr lang="en-US" dirty="0"/>
              <a:t>Induction Time</a:t>
            </a:r>
          </a:p>
          <a:p>
            <a:pPr marL="285750" indent="-285750" algn="ctr">
              <a:buFont typeface="Arial" panose="020B0604020202020204" pitchFamily="34" charset="0"/>
              <a:buChar char="•"/>
            </a:pPr>
            <a:r>
              <a:rPr lang="en-US" dirty="0"/>
              <a:t>Precipitation Initiation Time</a:t>
            </a:r>
          </a:p>
          <a:p>
            <a:pPr marL="285750" indent="-285750" algn="ctr">
              <a:buFont typeface="Arial" panose="020B0604020202020204" pitchFamily="34" charset="0"/>
              <a:buChar char="•"/>
            </a:pPr>
            <a:r>
              <a:rPr lang="en-US" dirty="0"/>
              <a:t>Supersaturation Holding Capacity</a:t>
            </a:r>
          </a:p>
          <a:p>
            <a:pPr marL="285750" indent="-285750" algn="ctr">
              <a:buFont typeface="Arial" panose="020B0604020202020204" pitchFamily="34" charset="0"/>
              <a:buChar char="•"/>
            </a:pPr>
            <a:r>
              <a:rPr lang="en-US" dirty="0"/>
              <a:t>Flory- </a:t>
            </a:r>
            <a:r>
              <a:rPr lang="en-US" dirty="0" err="1"/>
              <a:t>Huggin’s</a:t>
            </a:r>
            <a:r>
              <a:rPr lang="en-US" dirty="0"/>
              <a:t> Interaction Parameter</a:t>
            </a:r>
          </a:p>
          <a:p>
            <a:pPr marL="285750" indent="-285750" algn="ctr">
              <a:buFont typeface="Arial" panose="020B0604020202020204" pitchFamily="34" charset="0"/>
              <a:buChar char="•"/>
            </a:pPr>
            <a:r>
              <a:rPr lang="en-US" dirty="0"/>
              <a:t>Enthalpy of Mixing</a:t>
            </a:r>
          </a:p>
        </p:txBody>
      </p:sp>
    </p:spTree>
    <p:extLst>
      <p:ext uri="{BB962C8B-B14F-4D97-AF65-F5344CB8AC3E}">
        <p14:creationId xmlns:p14="http://schemas.microsoft.com/office/powerpoint/2010/main" val="2805113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ssolve">
                                      <p:cBhvr>
                                        <p:cTn id="7" dur="500"/>
                                        <p:tgtEl>
                                          <p:spTgt spid="21"/>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dissolv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par>
                                <p:cTn id="16" presetID="9" presetClass="entr" presetSubtype="0" fill="hold" nodeType="with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dissolve">
                                      <p:cBhvr>
                                        <p:cTn id="18" dur="500"/>
                                        <p:tgtEl>
                                          <p:spTgt spid="27"/>
                                        </p:tgtEl>
                                      </p:cBhvr>
                                    </p:animEffect>
                                  </p:childTnLst>
                                </p:cTn>
                              </p:par>
                              <p:par>
                                <p:cTn id="19" presetID="9"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dissolve">
                                      <p:cBhvr>
                                        <p:cTn id="21" dur="500"/>
                                        <p:tgtEl>
                                          <p:spTgt spid="20"/>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dissolve">
                                      <p:cBhvr>
                                        <p:cTn id="24" dur="500"/>
                                        <p:tgtEl>
                                          <p:spTgt spid="28"/>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dissolv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26" grpId="0" animBg="1"/>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8E258-19CE-4C45-9875-38F04865304D}"/>
              </a:ext>
            </a:extLst>
          </p:cNvPr>
          <p:cNvSpPr txBox="1">
            <a:spLocks/>
          </p:cNvSpPr>
          <p:nvPr/>
        </p:nvSpPr>
        <p:spPr>
          <a:xfrm>
            <a:off x="681038" y="142875"/>
            <a:ext cx="10515600" cy="83978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rgbClr val="C00000"/>
                </a:solidFill>
                <a:latin typeface="Times New Roman" panose="02020603050405020304" pitchFamily="18" charset="0"/>
                <a:cs typeface="Times New Roman" panose="02020603050405020304" pitchFamily="18" charset="0"/>
              </a:rPr>
              <a:t>MOTIVATION</a:t>
            </a:r>
          </a:p>
        </p:txBody>
      </p:sp>
      <p:grpSp>
        <p:nvGrpSpPr>
          <p:cNvPr id="3" name="Group 2">
            <a:extLst>
              <a:ext uri="{FF2B5EF4-FFF2-40B4-BE49-F238E27FC236}">
                <a16:creationId xmlns:a16="http://schemas.microsoft.com/office/drawing/2014/main" id="{A4889616-A455-5547-9604-D45B058070F2}"/>
              </a:ext>
            </a:extLst>
          </p:cNvPr>
          <p:cNvGrpSpPr/>
          <p:nvPr/>
        </p:nvGrpSpPr>
        <p:grpSpPr>
          <a:xfrm>
            <a:off x="166361" y="224490"/>
            <a:ext cx="2474678" cy="2414629"/>
            <a:chOff x="166361" y="224490"/>
            <a:chExt cx="2474678" cy="2414629"/>
          </a:xfrm>
        </p:grpSpPr>
        <p:grpSp>
          <p:nvGrpSpPr>
            <p:cNvPr id="36" name="Group 35">
              <a:extLst>
                <a:ext uri="{FF2B5EF4-FFF2-40B4-BE49-F238E27FC236}">
                  <a16:creationId xmlns:a16="http://schemas.microsoft.com/office/drawing/2014/main" id="{DC749246-F5B6-FC49-A1FB-249E6593663D}"/>
                </a:ext>
              </a:extLst>
            </p:cNvPr>
            <p:cNvGrpSpPr/>
            <p:nvPr/>
          </p:nvGrpSpPr>
          <p:grpSpPr>
            <a:xfrm>
              <a:off x="521232" y="686945"/>
              <a:ext cx="1818838" cy="1438188"/>
              <a:chOff x="357481" y="1026936"/>
              <a:chExt cx="1818838" cy="1438188"/>
            </a:xfrm>
          </p:grpSpPr>
          <p:sp>
            <p:nvSpPr>
              <p:cNvPr id="20" name="Oval 19">
                <a:extLst>
                  <a:ext uri="{FF2B5EF4-FFF2-40B4-BE49-F238E27FC236}">
                    <a16:creationId xmlns:a16="http://schemas.microsoft.com/office/drawing/2014/main" id="{CB511863-DE70-6C44-94B7-62CA564661FD}"/>
                  </a:ext>
                </a:extLst>
              </p:cNvPr>
              <p:cNvSpPr/>
              <p:nvPr/>
            </p:nvSpPr>
            <p:spPr>
              <a:xfrm>
                <a:off x="1651709" y="1026936"/>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grpSp>
            <p:nvGrpSpPr>
              <p:cNvPr id="35" name="Group 34">
                <a:extLst>
                  <a:ext uri="{FF2B5EF4-FFF2-40B4-BE49-F238E27FC236}">
                    <a16:creationId xmlns:a16="http://schemas.microsoft.com/office/drawing/2014/main" id="{227E6C09-2337-D147-9B18-D5BA6C2F5F91}"/>
                  </a:ext>
                </a:extLst>
              </p:cNvPr>
              <p:cNvGrpSpPr/>
              <p:nvPr/>
            </p:nvGrpSpPr>
            <p:grpSpPr>
              <a:xfrm>
                <a:off x="357481" y="1125407"/>
                <a:ext cx="1818838" cy="1339717"/>
                <a:chOff x="357481" y="1125407"/>
                <a:chExt cx="1818838" cy="1339717"/>
              </a:xfrm>
            </p:grpSpPr>
            <p:sp>
              <p:nvSpPr>
                <p:cNvPr id="11" name="Oval 10">
                  <a:extLst>
                    <a:ext uri="{FF2B5EF4-FFF2-40B4-BE49-F238E27FC236}">
                      <a16:creationId xmlns:a16="http://schemas.microsoft.com/office/drawing/2014/main" id="{1B465AE4-D9C0-3C4C-A6B0-3A7D28933418}"/>
                    </a:ext>
                  </a:extLst>
                </p:cNvPr>
                <p:cNvSpPr/>
                <p:nvPr/>
              </p:nvSpPr>
              <p:spPr>
                <a:xfrm>
                  <a:off x="681038" y="1252023"/>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7" name="Oval 16">
                  <a:extLst>
                    <a:ext uri="{FF2B5EF4-FFF2-40B4-BE49-F238E27FC236}">
                      <a16:creationId xmlns:a16="http://schemas.microsoft.com/office/drawing/2014/main" id="{9C449B1E-F67C-E240-AF98-79F22C98C160}"/>
                    </a:ext>
                  </a:extLst>
                </p:cNvPr>
                <p:cNvSpPr/>
                <p:nvPr/>
              </p:nvSpPr>
              <p:spPr>
                <a:xfrm>
                  <a:off x="1004595" y="1188715"/>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8" name="Oval 17">
                  <a:extLst>
                    <a:ext uri="{FF2B5EF4-FFF2-40B4-BE49-F238E27FC236}">
                      <a16:creationId xmlns:a16="http://schemas.microsoft.com/office/drawing/2014/main" id="{53FB5BAF-2937-BA41-A15B-23340546C5CE}"/>
                    </a:ext>
                  </a:extLst>
                </p:cNvPr>
                <p:cNvSpPr/>
                <p:nvPr/>
              </p:nvSpPr>
              <p:spPr>
                <a:xfrm>
                  <a:off x="1328152" y="112540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9" name="Oval 18">
                  <a:extLst>
                    <a:ext uri="{FF2B5EF4-FFF2-40B4-BE49-F238E27FC236}">
                      <a16:creationId xmlns:a16="http://schemas.microsoft.com/office/drawing/2014/main" id="{5FD2EDBE-925C-9545-82A1-3064E35D7CFA}"/>
                    </a:ext>
                  </a:extLst>
                </p:cNvPr>
                <p:cNvSpPr/>
                <p:nvPr/>
              </p:nvSpPr>
              <p:spPr>
                <a:xfrm>
                  <a:off x="357481" y="1324423"/>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1" name="Oval 20">
                  <a:extLst>
                    <a:ext uri="{FF2B5EF4-FFF2-40B4-BE49-F238E27FC236}">
                      <a16:creationId xmlns:a16="http://schemas.microsoft.com/office/drawing/2014/main" id="{3BC86760-3262-E649-AA3A-52C1C151BBAD}"/>
                    </a:ext>
                  </a:extLst>
                </p:cNvPr>
                <p:cNvSpPr/>
                <p:nvPr/>
              </p:nvSpPr>
              <p:spPr>
                <a:xfrm>
                  <a:off x="844061" y="148620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2" name="Oval 21">
                  <a:extLst>
                    <a:ext uri="{FF2B5EF4-FFF2-40B4-BE49-F238E27FC236}">
                      <a16:creationId xmlns:a16="http://schemas.microsoft.com/office/drawing/2014/main" id="{A9D6C1EC-119D-E849-B418-FB7B58D96277}"/>
                    </a:ext>
                  </a:extLst>
                </p:cNvPr>
                <p:cNvSpPr/>
                <p:nvPr/>
              </p:nvSpPr>
              <p:spPr>
                <a:xfrm>
                  <a:off x="519259" y="155860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3" name="Oval 22">
                  <a:extLst>
                    <a:ext uri="{FF2B5EF4-FFF2-40B4-BE49-F238E27FC236}">
                      <a16:creationId xmlns:a16="http://schemas.microsoft.com/office/drawing/2014/main" id="{BCBF3615-25C2-FB49-9902-8DB31A3E3A9E}"/>
                    </a:ext>
                  </a:extLst>
                </p:cNvPr>
                <p:cNvSpPr/>
                <p:nvPr/>
              </p:nvSpPr>
              <p:spPr>
                <a:xfrm>
                  <a:off x="1166373" y="142992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4" name="Oval 23">
                  <a:extLst>
                    <a:ext uri="{FF2B5EF4-FFF2-40B4-BE49-F238E27FC236}">
                      <a16:creationId xmlns:a16="http://schemas.microsoft.com/office/drawing/2014/main" id="{2CFE39CA-C7E9-0B4A-854A-0F8BBD1F68A7}"/>
                    </a:ext>
                  </a:extLst>
                </p:cNvPr>
                <p:cNvSpPr/>
                <p:nvPr/>
              </p:nvSpPr>
              <p:spPr>
                <a:xfrm>
                  <a:off x="1501508" y="134303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5" name="Oval 24">
                  <a:extLst>
                    <a:ext uri="{FF2B5EF4-FFF2-40B4-BE49-F238E27FC236}">
                      <a16:creationId xmlns:a16="http://schemas.microsoft.com/office/drawing/2014/main" id="{8602347F-65DA-7140-AAA4-45B387748786}"/>
                    </a:ext>
                  </a:extLst>
                </p:cNvPr>
                <p:cNvSpPr/>
                <p:nvPr/>
              </p:nvSpPr>
              <p:spPr>
                <a:xfrm>
                  <a:off x="357481" y="1881735"/>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6" name="Oval 25">
                  <a:extLst>
                    <a:ext uri="{FF2B5EF4-FFF2-40B4-BE49-F238E27FC236}">
                      <a16:creationId xmlns:a16="http://schemas.microsoft.com/office/drawing/2014/main" id="{FAB41422-A895-1543-99FC-08238FED504F}"/>
                    </a:ext>
                  </a:extLst>
                </p:cNvPr>
                <p:cNvSpPr/>
                <p:nvPr/>
              </p:nvSpPr>
              <p:spPr>
                <a:xfrm>
                  <a:off x="681037" y="182796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7" name="Oval 26">
                  <a:extLst>
                    <a:ext uri="{FF2B5EF4-FFF2-40B4-BE49-F238E27FC236}">
                      <a16:creationId xmlns:a16="http://schemas.microsoft.com/office/drawing/2014/main" id="{BEC6FD18-7A18-DB4D-9B9D-8E0130CFC603}"/>
                    </a:ext>
                  </a:extLst>
                </p:cNvPr>
                <p:cNvSpPr/>
                <p:nvPr/>
              </p:nvSpPr>
              <p:spPr>
                <a:xfrm>
                  <a:off x="993016" y="173650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8" name="Oval 27">
                  <a:extLst>
                    <a:ext uri="{FF2B5EF4-FFF2-40B4-BE49-F238E27FC236}">
                      <a16:creationId xmlns:a16="http://schemas.microsoft.com/office/drawing/2014/main" id="{5F2524CE-B672-7545-918F-5C102DB7F731}"/>
                    </a:ext>
                  </a:extLst>
                </p:cNvPr>
                <p:cNvSpPr/>
                <p:nvPr/>
              </p:nvSpPr>
              <p:spPr>
                <a:xfrm>
                  <a:off x="1333941" y="1689755"/>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9" name="Oval 28">
                  <a:extLst>
                    <a:ext uri="{FF2B5EF4-FFF2-40B4-BE49-F238E27FC236}">
                      <a16:creationId xmlns:a16="http://schemas.microsoft.com/office/drawing/2014/main" id="{802E8AAF-EA44-9A47-B116-FF48C1B5BFEA}"/>
                    </a:ext>
                  </a:extLst>
                </p:cNvPr>
                <p:cNvSpPr/>
                <p:nvPr/>
              </p:nvSpPr>
              <p:spPr>
                <a:xfrm>
                  <a:off x="1669075" y="157969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30" name="Oval 29">
                  <a:extLst>
                    <a:ext uri="{FF2B5EF4-FFF2-40B4-BE49-F238E27FC236}">
                      <a16:creationId xmlns:a16="http://schemas.microsoft.com/office/drawing/2014/main" id="{32158570-A3EC-9644-8DDF-9ECE9574DE82}"/>
                    </a:ext>
                  </a:extLst>
                </p:cNvPr>
                <p:cNvSpPr/>
                <p:nvPr/>
              </p:nvSpPr>
              <p:spPr>
                <a:xfrm>
                  <a:off x="519258" y="214156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31" name="Oval 30">
                  <a:extLst>
                    <a:ext uri="{FF2B5EF4-FFF2-40B4-BE49-F238E27FC236}">
                      <a16:creationId xmlns:a16="http://schemas.microsoft.com/office/drawing/2014/main" id="{E3171CFF-54B8-1745-BE3B-DB15ED15EFBC}"/>
                    </a:ext>
                  </a:extLst>
                </p:cNvPr>
                <p:cNvSpPr/>
                <p:nvPr/>
              </p:nvSpPr>
              <p:spPr>
                <a:xfrm>
                  <a:off x="851500" y="2059212"/>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32" name="Oval 31">
                  <a:extLst>
                    <a:ext uri="{FF2B5EF4-FFF2-40B4-BE49-F238E27FC236}">
                      <a16:creationId xmlns:a16="http://schemas.microsoft.com/office/drawing/2014/main" id="{4E4A06E5-E0A4-5A41-ABED-3E4D1A6F4ED5}"/>
                    </a:ext>
                  </a:extLst>
                </p:cNvPr>
                <p:cNvSpPr/>
                <p:nvPr/>
              </p:nvSpPr>
              <p:spPr>
                <a:xfrm>
                  <a:off x="1176705" y="198973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33" name="Oval 32">
                  <a:extLst>
                    <a:ext uri="{FF2B5EF4-FFF2-40B4-BE49-F238E27FC236}">
                      <a16:creationId xmlns:a16="http://schemas.microsoft.com/office/drawing/2014/main" id="{642A6B37-7D35-C846-A1F6-09B5545C661F}"/>
                    </a:ext>
                  </a:extLst>
                </p:cNvPr>
                <p:cNvSpPr/>
                <p:nvPr/>
              </p:nvSpPr>
              <p:spPr>
                <a:xfrm>
                  <a:off x="1517628" y="1907386"/>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34" name="Oval 33">
                  <a:extLst>
                    <a:ext uri="{FF2B5EF4-FFF2-40B4-BE49-F238E27FC236}">
                      <a16:creationId xmlns:a16="http://schemas.microsoft.com/office/drawing/2014/main" id="{21293641-0EA3-154F-95C5-726D301C25B2}"/>
                    </a:ext>
                  </a:extLst>
                </p:cNvPr>
                <p:cNvSpPr/>
                <p:nvPr/>
              </p:nvSpPr>
              <p:spPr>
                <a:xfrm>
                  <a:off x="1852762" y="1851110"/>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grpSp>
        </p:grpSp>
        <p:sp>
          <p:nvSpPr>
            <p:cNvPr id="44" name="Donut 43">
              <a:extLst>
                <a:ext uri="{FF2B5EF4-FFF2-40B4-BE49-F238E27FC236}">
                  <a16:creationId xmlns:a16="http://schemas.microsoft.com/office/drawing/2014/main" id="{E8B75CF6-D9A5-AF47-957D-31C4EA826A51}"/>
                </a:ext>
              </a:extLst>
            </p:cNvPr>
            <p:cNvSpPr/>
            <p:nvPr/>
          </p:nvSpPr>
          <p:spPr>
            <a:xfrm>
              <a:off x="166361" y="224490"/>
              <a:ext cx="2474678" cy="2414629"/>
            </a:xfrm>
            <a:prstGeom prst="donut">
              <a:avLst>
                <a:gd name="adj" fmla="val 926"/>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grpSp>
      <p:grpSp>
        <p:nvGrpSpPr>
          <p:cNvPr id="4" name="Group 3">
            <a:extLst>
              <a:ext uri="{FF2B5EF4-FFF2-40B4-BE49-F238E27FC236}">
                <a16:creationId xmlns:a16="http://schemas.microsoft.com/office/drawing/2014/main" id="{148AFD60-C953-C348-81C6-D2B95D05038D}"/>
              </a:ext>
            </a:extLst>
          </p:cNvPr>
          <p:cNvGrpSpPr/>
          <p:nvPr/>
        </p:nvGrpSpPr>
        <p:grpSpPr>
          <a:xfrm>
            <a:off x="9158582" y="208954"/>
            <a:ext cx="2305921" cy="2198069"/>
            <a:chOff x="9158582" y="208954"/>
            <a:chExt cx="2305921" cy="2198069"/>
          </a:xfrm>
        </p:grpSpPr>
        <p:grpSp>
          <p:nvGrpSpPr>
            <p:cNvPr id="43" name="Group 42">
              <a:extLst>
                <a:ext uri="{FF2B5EF4-FFF2-40B4-BE49-F238E27FC236}">
                  <a16:creationId xmlns:a16="http://schemas.microsoft.com/office/drawing/2014/main" id="{EE9862EC-B03E-3F4D-B57D-21413E2E4568}"/>
                </a:ext>
              </a:extLst>
            </p:cNvPr>
            <p:cNvGrpSpPr/>
            <p:nvPr/>
          </p:nvGrpSpPr>
          <p:grpSpPr>
            <a:xfrm>
              <a:off x="9341026" y="463262"/>
              <a:ext cx="1848024" cy="1644998"/>
              <a:chOff x="2855742" y="847954"/>
              <a:chExt cx="1702304" cy="1585757"/>
            </a:xfrm>
          </p:grpSpPr>
          <p:sp>
            <p:nvSpPr>
              <p:cNvPr id="37" name="Freeform 36">
                <a:extLst>
                  <a:ext uri="{FF2B5EF4-FFF2-40B4-BE49-F238E27FC236}">
                    <a16:creationId xmlns:a16="http://schemas.microsoft.com/office/drawing/2014/main" id="{BBB7756A-1DD2-B643-8753-26B26BED80E3}"/>
                  </a:ext>
                </a:extLst>
              </p:cNvPr>
              <p:cNvSpPr/>
              <p:nvPr/>
            </p:nvSpPr>
            <p:spPr>
              <a:xfrm>
                <a:off x="2855742" y="1322363"/>
                <a:ext cx="1392701" cy="365760"/>
              </a:xfrm>
              <a:custGeom>
                <a:avLst/>
                <a:gdLst>
                  <a:gd name="connsiteX0" fmla="*/ 0 w 1392701"/>
                  <a:gd name="connsiteY0" fmla="*/ 309489 h 365760"/>
                  <a:gd name="connsiteX1" fmla="*/ 323556 w 1392701"/>
                  <a:gd name="connsiteY1" fmla="*/ 309489 h 365760"/>
                  <a:gd name="connsiteX2" fmla="*/ 407963 w 1392701"/>
                  <a:gd name="connsiteY2" fmla="*/ 351692 h 365760"/>
                  <a:gd name="connsiteX3" fmla="*/ 450166 w 1392701"/>
                  <a:gd name="connsiteY3" fmla="*/ 365760 h 365760"/>
                  <a:gd name="connsiteX4" fmla="*/ 534572 w 1392701"/>
                  <a:gd name="connsiteY4" fmla="*/ 351692 h 365760"/>
                  <a:gd name="connsiteX5" fmla="*/ 590843 w 1392701"/>
                  <a:gd name="connsiteY5" fmla="*/ 309489 h 365760"/>
                  <a:gd name="connsiteX6" fmla="*/ 703384 w 1392701"/>
                  <a:gd name="connsiteY6" fmla="*/ 211015 h 365760"/>
                  <a:gd name="connsiteX7" fmla="*/ 731520 w 1392701"/>
                  <a:gd name="connsiteY7" fmla="*/ 182880 h 365760"/>
                  <a:gd name="connsiteX8" fmla="*/ 801858 w 1392701"/>
                  <a:gd name="connsiteY8" fmla="*/ 112542 h 365760"/>
                  <a:gd name="connsiteX9" fmla="*/ 829993 w 1392701"/>
                  <a:gd name="connsiteY9" fmla="*/ 70339 h 365760"/>
                  <a:gd name="connsiteX10" fmla="*/ 900332 w 1392701"/>
                  <a:gd name="connsiteY10" fmla="*/ 14068 h 365760"/>
                  <a:gd name="connsiteX11" fmla="*/ 956603 w 1392701"/>
                  <a:gd name="connsiteY11" fmla="*/ 0 h 365760"/>
                  <a:gd name="connsiteX12" fmla="*/ 1195753 w 1392701"/>
                  <a:gd name="connsiteY12" fmla="*/ 14068 h 365760"/>
                  <a:gd name="connsiteX13" fmla="*/ 1322363 w 1392701"/>
                  <a:gd name="connsiteY13" fmla="*/ 56271 h 365760"/>
                  <a:gd name="connsiteX14" fmla="*/ 1364566 w 1392701"/>
                  <a:gd name="connsiteY14" fmla="*/ 70339 h 365760"/>
                  <a:gd name="connsiteX15" fmla="*/ 1392701 w 1392701"/>
                  <a:gd name="connsiteY15" fmla="*/ 70339 h 36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701" h="365760">
                    <a:moveTo>
                      <a:pt x="0" y="309489"/>
                    </a:moveTo>
                    <a:cubicBezTo>
                      <a:pt x="153264" y="287595"/>
                      <a:pt x="109879" y="286997"/>
                      <a:pt x="323556" y="309489"/>
                    </a:cubicBezTo>
                    <a:cubicBezTo>
                      <a:pt x="368345" y="314204"/>
                      <a:pt x="368762" y="332092"/>
                      <a:pt x="407963" y="351692"/>
                    </a:cubicBezTo>
                    <a:cubicBezTo>
                      <a:pt x="421226" y="358324"/>
                      <a:pt x="436098" y="361071"/>
                      <a:pt x="450166" y="365760"/>
                    </a:cubicBezTo>
                    <a:cubicBezTo>
                      <a:pt x="478301" y="361071"/>
                      <a:pt x="508089" y="362285"/>
                      <a:pt x="534572" y="351692"/>
                    </a:cubicBezTo>
                    <a:cubicBezTo>
                      <a:pt x="556341" y="342984"/>
                      <a:pt x="571764" y="323117"/>
                      <a:pt x="590843" y="309489"/>
                    </a:cubicBezTo>
                    <a:cubicBezTo>
                      <a:pt x="672270" y="251328"/>
                      <a:pt x="598274" y="316125"/>
                      <a:pt x="703384" y="211015"/>
                    </a:cubicBezTo>
                    <a:cubicBezTo>
                      <a:pt x="712763" y="201636"/>
                      <a:pt x="724163" y="193916"/>
                      <a:pt x="731520" y="182880"/>
                    </a:cubicBezTo>
                    <a:cubicBezTo>
                      <a:pt x="769033" y="126609"/>
                      <a:pt x="745587" y="150055"/>
                      <a:pt x="801858" y="112542"/>
                    </a:cubicBezTo>
                    <a:cubicBezTo>
                      <a:pt x="811236" y="98474"/>
                      <a:pt x="819431" y="83541"/>
                      <a:pt x="829993" y="70339"/>
                    </a:cubicBezTo>
                    <a:cubicBezTo>
                      <a:pt x="845777" y="50609"/>
                      <a:pt x="878078" y="23605"/>
                      <a:pt x="900332" y="14068"/>
                    </a:cubicBezTo>
                    <a:cubicBezTo>
                      <a:pt x="918103" y="6452"/>
                      <a:pt x="937846" y="4689"/>
                      <a:pt x="956603" y="0"/>
                    </a:cubicBezTo>
                    <a:cubicBezTo>
                      <a:pt x="1036320" y="4689"/>
                      <a:pt x="1116569" y="3740"/>
                      <a:pt x="1195753" y="14068"/>
                    </a:cubicBezTo>
                    <a:cubicBezTo>
                      <a:pt x="1195761" y="14069"/>
                      <a:pt x="1301258" y="49236"/>
                      <a:pt x="1322363" y="56271"/>
                    </a:cubicBezTo>
                    <a:cubicBezTo>
                      <a:pt x="1336431" y="60960"/>
                      <a:pt x="1349737" y="70339"/>
                      <a:pt x="1364566" y="70339"/>
                    </a:cubicBezTo>
                    <a:lnTo>
                      <a:pt x="1392701" y="70339"/>
                    </a:lnTo>
                  </a:path>
                </a:pathLst>
              </a:custGeom>
              <a:ln w="38100">
                <a:solidFill>
                  <a:srgbClr val="0070C0"/>
                </a:solidFill>
              </a:ln>
              <a:effectLst>
                <a:outerShdw blurRad="50800" dist="38100" dir="5400000" algn="t"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38" name="Freeform 37">
                <a:extLst>
                  <a:ext uri="{FF2B5EF4-FFF2-40B4-BE49-F238E27FC236}">
                    <a16:creationId xmlns:a16="http://schemas.microsoft.com/office/drawing/2014/main" id="{F540C4FB-EDC4-D040-9A17-9911ADDDFF8E}"/>
                  </a:ext>
                </a:extLst>
              </p:cNvPr>
              <p:cNvSpPr/>
              <p:nvPr/>
            </p:nvSpPr>
            <p:spPr>
              <a:xfrm>
                <a:off x="3784209" y="1097280"/>
                <a:ext cx="759656" cy="661182"/>
              </a:xfrm>
              <a:custGeom>
                <a:avLst/>
                <a:gdLst>
                  <a:gd name="connsiteX0" fmla="*/ 0 w 759656"/>
                  <a:gd name="connsiteY0" fmla="*/ 506437 h 661182"/>
                  <a:gd name="connsiteX1" fmla="*/ 112542 w 759656"/>
                  <a:gd name="connsiteY1" fmla="*/ 492369 h 661182"/>
                  <a:gd name="connsiteX2" fmla="*/ 168813 w 759656"/>
                  <a:gd name="connsiteY2" fmla="*/ 478302 h 661182"/>
                  <a:gd name="connsiteX3" fmla="*/ 267286 w 759656"/>
                  <a:gd name="connsiteY3" fmla="*/ 492369 h 661182"/>
                  <a:gd name="connsiteX4" fmla="*/ 309489 w 759656"/>
                  <a:gd name="connsiteY4" fmla="*/ 506437 h 661182"/>
                  <a:gd name="connsiteX5" fmla="*/ 337625 w 759656"/>
                  <a:gd name="connsiteY5" fmla="*/ 534572 h 661182"/>
                  <a:gd name="connsiteX6" fmla="*/ 379828 w 759656"/>
                  <a:gd name="connsiteY6" fmla="*/ 562708 h 661182"/>
                  <a:gd name="connsiteX7" fmla="*/ 407963 w 759656"/>
                  <a:gd name="connsiteY7" fmla="*/ 604911 h 661182"/>
                  <a:gd name="connsiteX8" fmla="*/ 464234 w 759656"/>
                  <a:gd name="connsiteY8" fmla="*/ 661182 h 661182"/>
                  <a:gd name="connsiteX9" fmla="*/ 520505 w 759656"/>
                  <a:gd name="connsiteY9" fmla="*/ 647114 h 661182"/>
                  <a:gd name="connsiteX10" fmla="*/ 548640 w 759656"/>
                  <a:gd name="connsiteY10" fmla="*/ 618978 h 661182"/>
                  <a:gd name="connsiteX11" fmla="*/ 590843 w 759656"/>
                  <a:gd name="connsiteY11" fmla="*/ 590843 h 661182"/>
                  <a:gd name="connsiteX12" fmla="*/ 647114 w 759656"/>
                  <a:gd name="connsiteY12" fmla="*/ 534572 h 661182"/>
                  <a:gd name="connsiteX13" fmla="*/ 703385 w 759656"/>
                  <a:gd name="connsiteY13" fmla="*/ 422031 h 661182"/>
                  <a:gd name="connsiteX14" fmla="*/ 717453 w 759656"/>
                  <a:gd name="connsiteY14" fmla="*/ 351692 h 661182"/>
                  <a:gd name="connsiteX15" fmla="*/ 647114 w 759656"/>
                  <a:gd name="connsiteY15" fmla="*/ 309489 h 661182"/>
                  <a:gd name="connsiteX16" fmla="*/ 562708 w 759656"/>
                  <a:gd name="connsiteY16" fmla="*/ 253218 h 661182"/>
                  <a:gd name="connsiteX17" fmla="*/ 520505 w 759656"/>
                  <a:gd name="connsiteY17" fmla="*/ 211015 h 661182"/>
                  <a:gd name="connsiteX18" fmla="*/ 450166 w 759656"/>
                  <a:gd name="connsiteY18" fmla="*/ 154745 h 661182"/>
                  <a:gd name="connsiteX19" fmla="*/ 548640 w 759656"/>
                  <a:gd name="connsiteY19" fmla="*/ 126609 h 661182"/>
                  <a:gd name="connsiteX20" fmla="*/ 576776 w 759656"/>
                  <a:gd name="connsiteY20" fmla="*/ 98474 h 661182"/>
                  <a:gd name="connsiteX21" fmla="*/ 618979 w 759656"/>
                  <a:gd name="connsiteY21" fmla="*/ 84406 h 661182"/>
                  <a:gd name="connsiteX22" fmla="*/ 661182 w 759656"/>
                  <a:gd name="connsiteY22" fmla="*/ 56271 h 661182"/>
                  <a:gd name="connsiteX23" fmla="*/ 689317 w 759656"/>
                  <a:gd name="connsiteY23" fmla="*/ 28135 h 661182"/>
                  <a:gd name="connsiteX24" fmla="*/ 731520 w 759656"/>
                  <a:gd name="connsiteY24" fmla="*/ 14068 h 661182"/>
                  <a:gd name="connsiteX25" fmla="*/ 759656 w 759656"/>
                  <a:gd name="connsiteY25" fmla="*/ 0 h 661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9656" h="661182">
                    <a:moveTo>
                      <a:pt x="0" y="506437"/>
                    </a:moveTo>
                    <a:cubicBezTo>
                      <a:pt x="37514" y="501748"/>
                      <a:pt x="75250" y="498584"/>
                      <a:pt x="112542" y="492369"/>
                    </a:cubicBezTo>
                    <a:cubicBezTo>
                      <a:pt x="131613" y="489191"/>
                      <a:pt x="149479" y="478302"/>
                      <a:pt x="168813" y="478302"/>
                    </a:cubicBezTo>
                    <a:cubicBezTo>
                      <a:pt x="201971" y="478302"/>
                      <a:pt x="234462" y="487680"/>
                      <a:pt x="267286" y="492369"/>
                    </a:cubicBezTo>
                    <a:cubicBezTo>
                      <a:pt x="281354" y="497058"/>
                      <a:pt x="296773" y="498808"/>
                      <a:pt x="309489" y="506437"/>
                    </a:cubicBezTo>
                    <a:cubicBezTo>
                      <a:pt x="320862" y="513261"/>
                      <a:pt x="327268" y="526287"/>
                      <a:pt x="337625" y="534572"/>
                    </a:cubicBezTo>
                    <a:cubicBezTo>
                      <a:pt x="350827" y="545134"/>
                      <a:pt x="365760" y="553329"/>
                      <a:pt x="379828" y="562708"/>
                    </a:cubicBezTo>
                    <a:cubicBezTo>
                      <a:pt x="389206" y="576776"/>
                      <a:pt x="396960" y="592074"/>
                      <a:pt x="407963" y="604911"/>
                    </a:cubicBezTo>
                    <a:cubicBezTo>
                      <a:pt x="425226" y="625051"/>
                      <a:pt x="464234" y="661182"/>
                      <a:pt x="464234" y="661182"/>
                    </a:cubicBezTo>
                    <a:cubicBezTo>
                      <a:pt x="482991" y="656493"/>
                      <a:pt x="503212" y="655761"/>
                      <a:pt x="520505" y="647114"/>
                    </a:cubicBezTo>
                    <a:cubicBezTo>
                      <a:pt x="532368" y="641182"/>
                      <a:pt x="538283" y="627264"/>
                      <a:pt x="548640" y="618978"/>
                    </a:cubicBezTo>
                    <a:cubicBezTo>
                      <a:pt x="561842" y="608416"/>
                      <a:pt x="578006" y="601846"/>
                      <a:pt x="590843" y="590843"/>
                    </a:cubicBezTo>
                    <a:cubicBezTo>
                      <a:pt x="610983" y="573580"/>
                      <a:pt x="647114" y="534572"/>
                      <a:pt x="647114" y="534572"/>
                    </a:cubicBezTo>
                    <a:cubicBezTo>
                      <a:pt x="679443" y="437583"/>
                      <a:pt x="654278" y="471136"/>
                      <a:pt x="703385" y="422031"/>
                    </a:cubicBezTo>
                    <a:cubicBezTo>
                      <a:pt x="708074" y="398585"/>
                      <a:pt x="720835" y="375362"/>
                      <a:pt x="717453" y="351692"/>
                    </a:cubicBezTo>
                    <a:cubicBezTo>
                      <a:pt x="713591" y="324659"/>
                      <a:pt x="663037" y="314797"/>
                      <a:pt x="647114" y="309489"/>
                    </a:cubicBezTo>
                    <a:cubicBezTo>
                      <a:pt x="512483" y="174858"/>
                      <a:pt x="684861" y="334654"/>
                      <a:pt x="562708" y="253218"/>
                    </a:cubicBezTo>
                    <a:cubicBezTo>
                      <a:pt x="546155" y="242182"/>
                      <a:pt x="535789" y="223751"/>
                      <a:pt x="520505" y="211015"/>
                    </a:cubicBezTo>
                    <a:cubicBezTo>
                      <a:pt x="414016" y="122275"/>
                      <a:pt x="532031" y="236607"/>
                      <a:pt x="450166" y="154745"/>
                    </a:cubicBezTo>
                    <a:cubicBezTo>
                      <a:pt x="460678" y="152117"/>
                      <a:pt x="534223" y="135259"/>
                      <a:pt x="548640" y="126609"/>
                    </a:cubicBezTo>
                    <a:cubicBezTo>
                      <a:pt x="560013" y="119785"/>
                      <a:pt x="565403" y="105298"/>
                      <a:pt x="576776" y="98474"/>
                    </a:cubicBezTo>
                    <a:cubicBezTo>
                      <a:pt x="589492" y="90845"/>
                      <a:pt x="605716" y="91038"/>
                      <a:pt x="618979" y="84406"/>
                    </a:cubicBezTo>
                    <a:cubicBezTo>
                      <a:pt x="634101" y="76845"/>
                      <a:pt x="647980" y="66833"/>
                      <a:pt x="661182" y="56271"/>
                    </a:cubicBezTo>
                    <a:cubicBezTo>
                      <a:pt x="671539" y="47985"/>
                      <a:pt x="677944" y="34959"/>
                      <a:pt x="689317" y="28135"/>
                    </a:cubicBezTo>
                    <a:cubicBezTo>
                      <a:pt x="702032" y="20506"/>
                      <a:pt x="717752" y="19575"/>
                      <a:pt x="731520" y="14068"/>
                    </a:cubicBezTo>
                    <a:cubicBezTo>
                      <a:pt x="741256" y="10174"/>
                      <a:pt x="750277" y="4689"/>
                      <a:pt x="759656" y="0"/>
                    </a:cubicBezTo>
                  </a:path>
                </a:pathLst>
              </a:custGeom>
              <a:noFill/>
              <a:ln w="38100">
                <a:solidFill>
                  <a:srgbClr val="FF0000"/>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a:extLst>
                  <a:ext uri="{FF2B5EF4-FFF2-40B4-BE49-F238E27FC236}">
                    <a16:creationId xmlns:a16="http://schemas.microsoft.com/office/drawing/2014/main" id="{7E474166-36D6-F04E-9F27-24B4FAE3353F}"/>
                  </a:ext>
                </a:extLst>
              </p:cNvPr>
              <p:cNvSpPr/>
              <p:nvPr/>
            </p:nvSpPr>
            <p:spPr>
              <a:xfrm>
                <a:off x="3010486" y="1869938"/>
                <a:ext cx="858129" cy="226148"/>
              </a:xfrm>
              <a:custGeom>
                <a:avLst/>
                <a:gdLst>
                  <a:gd name="connsiteX0" fmla="*/ 0 w 858129"/>
                  <a:gd name="connsiteY0" fmla="*/ 127674 h 226148"/>
                  <a:gd name="connsiteX1" fmla="*/ 84406 w 858129"/>
                  <a:gd name="connsiteY1" fmla="*/ 29200 h 226148"/>
                  <a:gd name="connsiteX2" fmla="*/ 126609 w 858129"/>
                  <a:gd name="connsiteY2" fmla="*/ 43268 h 226148"/>
                  <a:gd name="connsiteX3" fmla="*/ 140677 w 858129"/>
                  <a:gd name="connsiteY3" fmla="*/ 85471 h 226148"/>
                  <a:gd name="connsiteX4" fmla="*/ 182880 w 858129"/>
                  <a:gd name="connsiteY4" fmla="*/ 113607 h 226148"/>
                  <a:gd name="connsiteX5" fmla="*/ 211016 w 858129"/>
                  <a:gd name="connsiteY5" fmla="*/ 141742 h 226148"/>
                  <a:gd name="connsiteX6" fmla="*/ 281354 w 858129"/>
                  <a:gd name="connsiteY6" fmla="*/ 226148 h 226148"/>
                  <a:gd name="connsiteX7" fmla="*/ 506437 w 858129"/>
                  <a:gd name="connsiteY7" fmla="*/ 212080 h 226148"/>
                  <a:gd name="connsiteX8" fmla="*/ 576776 w 858129"/>
                  <a:gd name="connsiteY8" fmla="*/ 141742 h 226148"/>
                  <a:gd name="connsiteX9" fmla="*/ 633046 w 858129"/>
                  <a:gd name="connsiteY9" fmla="*/ 57336 h 226148"/>
                  <a:gd name="connsiteX10" fmla="*/ 717452 w 858129"/>
                  <a:gd name="connsiteY10" fmla="*/ 15133 h 226148"/>
                  <a:gd name="connsiteX11" fmla="*/ 858129 w 858129"/>
                  <a:gd name="connsiteY11" fmla="*/ 1065 h 22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58129" h="226148">
                    <a:moveTo>
                      <a:pt x="0" y="127674"/>
                    </a:moveTo>
                    <a:cubicBezTo>
                      <a:pt x="23362" y="80949"/>
                      <a:pt x="24369" y="29200"/>
                      <a:pt x="84406" y="29200"/>
                    </a:cubicBezTo>
                    <a:cubicBezTo>
                      <a:pt x="99235" y="29200"/>
                      <a:pt x="112541" y="38579"/>
                      <a:pt x="126609" y="43268"/>
                    </a:cubicBezTo>
                    <a:cubicBezTo>
                      <a:pt x="131298" y="57336"/>
                      <a:pt x="131414" y="73892"/>
                      <a:pt x="140677" y="85471"/>
                    </a:cubicBezTo>
                    <a:cubicBezTo>
                      <a:pt x="151239" y="98673"/>
                      <a:pt x="169678" y="103045"/>
                      <a:pt x="182880" y="113607"/>
                    </a:cubicBezTo>
                    <a:cubicBezTo>
                      <a:pt x="193237" y="121892"/>
                      <a:pt x="202730" y="131385"/>
                      <a:pt x="211016" y="141742"/>
                    </a:cubicBezTo>
                    <a:cubicBezTo>
                      <a:pt x="289364" y="239676"/>
                      <a:pt x="181096" y="125890"/>
                      <a:pt x="281354" y="226148"/>
                    </a:cubicBezTo>
                    <a:cubicBezTo>
                      <a:pt x="356382" y="221459"/>
                      <a:pt x="434155" y="232732"/>
                      <a:pt x="506437" y="212080"/>
                    </a:cubicBezTo>
                    <a:cubicBezTo>
                      <a:pt x="538319" y="202971"/>
                      <a:pt x="558383" y="169331"/>
                      <a:pt x="576776" y="141742"/>
                    </a:cubicBezTo>
                    <a:cubicBezTo>
                      <a:pt x="595533" y="113607"/>
                      <a:pt x="600967" y="68029"/>
                      <a:pt x="633046" y="57336"/>
                    </a:cubicBezTo>
                    <a:cubicBezTo>
                      <a:pt x="810887" y="-1946"/>
                      <a:pt x="526548" y="96949"/>
                      <a:pt x="717452" y="15133"/>
                    </a:cubicBezTo>
                    <a:cubicBezTo>
                      <a:pt x="766200" y="-5759"/>
                      <a:pt x="805056" y="1065"/>
                      <a:pt x="858129" y="1065"/>
                    </a:cubicBezTo>
                  </a:path>
                </a:pathLst>
              </a:custGeom>
              <a:ln w="38100"/>
              <a:effectLst>
                <a:outerShdw blurRad="50800" dist="38100" dir="5400000" algn="t" rotWithShape="0">
                  <a:prstClr val="black">
                    <a:alpha val="40000"/>
                  </a:prstClr>
                </a:outerShdw>
              </a:effectLst>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sp>
            <p:nvSpPr>
              <p:cNvPr id="40" name="Freeform 39">
                <a:extLst>
                  <a:ext uri="{FF2B5EF4-FFF2-40B4-BE49-F238E27FC236}">
                    <a16:creationId xmlns:a16="http://schemas.microsoft.com/office/drawing/2014/main" id="{DCDF2969-BEE1-DA47-A1D7-901030B467BF}"/>
                  </a:ext>
                </a:extLst>
              </p:cNvPr>
              <p:cNvSpPr/>
              <p:nvPr/>
            </p:nvSpPr>
            <p:spPr>
              <a:xfrm>
                <a:off x="3629465" y="1800665"/>
                <a:ext cx="928581" cy="633046"/>
              </a:xfrm>
              <a:custGeom>
                <a:avLst/>
                <a:gdLst>
                  <a:gd name="connsiteX0" fmla="*/ 0 w 928581"/>
                  <a:gd name="connsiteY0" fmla="*/ 633046 h 633046"/>
                  <a:gd name="connsiteX1" fmla="*/ 112541 w 928581"/>
                  <a:gd name="connsiteY1" fmla="*/ 576775 h 633046"/>
                  <a:gd name="connsiteX2" fmla="*/ 168812 w 928581"/>
                  <a:gd name="connsiteY2" fmla="*/ 478301 h 633046"/>
                  <a:gd name="connsiteX3" fmla="*/ 196947 w 928581"/>
                  <a:gd name="connsiteY3" fmla="*/ 393895 h 633046"/>
                  <a:gd name="connsiteX4" fmla="*/ 225083 w 928581"/>
                  <a:gd name="connsiteY4" fmla="*/ 309489 h 633046"/>
                  <a:gd name="connsiteX5" fmla="*/ 239150 w 928581"/>
                  <a:gd name="connsiteY5" fmla="*/ 267286 h 633046"/>
                  <a:gd name="connsiteX6" fmla="*/ 281353 w 928581"/>
                  <a:gd name="connsiteY6" fmla="*/ 239150 h 633046"/>
                  <a:gd name="connsiteX7" fmla="*/ 520504 w 928581"/>
                  <a:gd name="connsiteY7" fmla="*/ 196947 h 633046"/>
                  <a:gd name="connsiteX8" fmla="*/ 562707 w 928581"/>
                  <a:gd name="connsiteY8" fmla="*/ 182880 h 633046"/>
                  <a:gd name="connsiteX9" fmla="*/ 647113 w 928581"/>
                  <a:gd name="connsiteY9" fmla="*/ 140677 h 633046"/>
                  <a:gd name="connsiteX10" fmla="*/ 675249 w 928581"/>
                  <a:gd name="connsiteY10" fmla="*/ 112541 h 633046"/>
                  <a:gd name="connsiteX11" fmla="*/ 759655 w 928581"/>
                  <a:gd name="connsiteY11" fmla="*/ 84406 h 633046"/>
                  <a:gd name="connsiteX12" fmla="*/ 886264 w 928581"/>
                  <a:gd name="connsiteY12" fmla="*/ 28135 h 633046"/>
                  <a:gd name="connsiteX13" fmla="*/ 928467 w 928581"/>
                  <a:gd name="connsiteY13" fmla="*/ 0 h 633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8581" h="633046">
                    <a:moveTo>
                      <a:pt x="0" y="633046"/>
                    </a:moveTo>
                    <a:cubicBezTo>
                      <a:pt x="37514" y="614289"/>
                      <a:pt x="78181" y="600827"/>
                      <a:pt x="112541" y="576775"/>
                    </a:cubicBezTo>
                    <a:cubicBezTo>
                      <a:pt x="126642" y="566904"/>
                      <a:pt x="164953" y="487949"/>
                      <a:pt x="168812" y="478301"/>
                    </a:cubicBezTo>
                    <a:cubicBezTo>
                      <a:pt x="179826" y="450765"/>
                      <a:pt x="187569" y="422030"/>
                      <a:pt x="196947" y="393895"/>
                    </a:cubicBezTo>
                    <a:lnTo>
                      <a:pt x="225083" y="309489"/>
                    </a:lnTo>
                    <a:cubicBezTo>
                      <a:pt x="229772" y="295421"/>
                      <a:pt x="226812" y="275512"/>
                      <a:pt x="239150" y="267286"/>
                    </a:cubicBezTo>
                    <a:cubicBezTo>
                      <a:pt x="253218" y="257907"/>
                      <a:pt x="265903" y="246017"/>
                      <a:pt x="281353" y="239150"/>
                    </a:cubicBezTo>
                    <a:cubicBezTo>
                      <a:pt x="372922" y="198453"/>
                      <a:pt x="409527" y="207036"/>
                      <a:pt x="520504" y="196947"/>
                    </a:cubicBezTo>
                    <a:cubicBezTo>
                      <a:pt x="534572" y="192258"/>
                      <a:pt x="549444" y="189512"/>
                      <a:pt x="562707" y="182880"/>
                    </a:cubicBezTo>
                    <a:cubicBezTo>
                      <a:pt x="671789" y="128339"/>
                      <a:pt x="541035" y="176035"/>
                      <a:pt x="647113" y="140677"/>
                    </a:cubicBezTo>
                    <a:cubicBezTo>
                      <a:pt x="656492" y="131298"/>
                      <a:pt x="663386" y="118473"/>
                      <a:pt x="675249" y="112541"/>
                    </a:cubicBezTo>
                    <a:cubicBezTo>
                      <a:pt x="701775" y="99278"/>
                      <a:pt x="759655" y="84406"/>
                      <a:pt x="759655" y="84406"/>
                    </a:cubicBezTo>
                    <a:cubicBezTo>
                      <a:pt x="826535" y="39818"/>
                      <a:pt x="785817" y="61617"/>
                      <a:pt x="886264" y="28135"/>
                    </a:cubicBezTo>
                    <a:cubicBezTo>
                      <a:pt x="932915" y="12585"/>
                      <a:pt x="928467" y="28896"/>
                      <a:pt x="928467" y="0"/>
                    </a:cubicBezTo>
                  </a:path>
                </a:pathLst>
              </a:custGeom>
              <a:noFill/>
              <a:ln w="38100">
                <a:solidFill>
                  <a:srgbClr val="7030A0"/>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891F27BD-FCB2-2B42-90A5-9CE26BFCCBEA}"/>
                  </a:ext>
                </a:extLst>
              </p:cNvPr>
              <p:cNvSpPr/>
              <p:nvPr/>
            </p:nvSpPr>
            <p:spPr>
              <a:xfrm>
                <a:off x="3155577" y="847954"/>
                <a:ext cx="793030" cy="633047"/>
              </a:xfrm>
              <a:custGeom>
                <a:avLst/>
                <a:gdLst>
                  <a:gd name="connsiteX0" fmla="*/ 0 w 793030"/>
                  <a:gd name="connsiteY0" fmla="*/ 633047 h 633047"/>
                  <a:gd name="connsiteX1" fmla="*/ 140677 w 793030"/>
                  <a:gd name="connsiteY1" fmla="*/ 604911 h 633047"/>
                  <a:gd name="connsiteX2" fmla="*/ 211015 w 793030"/>
                  <a:gd name="connsiteY2" fmla="*/ 492370 h 633047"/>
                  <a:gd name="connsiteX3" fmla="*/ 239151 w 793030"/>
                  <a:gd name="connsiteY3" fmla="*/ 450167 h 633047"/>
                  <a:gd name="connsiteX4" fmla="*/ 253218 w 793030"/>
                  <a:gd name="connsiteY4" fmla="*/ 407964 h 633047"/>
                  <a:gd name="connsiteX5" fmla="*/ 365760 w 793030"/>
                  <a:gd name="connsiteY5" fmla="*/ 309490 h 633047"/>
                  <a:gd name="connsiteX6" fmla="*/ 450166 w 793030"/>
                  <a:gd name="connsiteY6" fmla="*/ 281354 h 633047"/>
                  <a:gd name="connsiteX7" fmla="*/ 548640 w 793030"/>
                  <a:gd name="connsiteY7" fmla="*/ 295422 h 633047"/>
                  <a:gd name="connsiteX8" fmla="*/ 633046 w 793030"/>
                  <a:gd name="connsiteY8" fmla="*/ 323557 h 633047"/>
                  <a:gd name="connsiteX9" fmla="*/ 787791 w 793030"/>
                  <a:gd name="connsiteY9" fmla="*/ 337625 h 633047"/>
                  <a:gd name="connsiteX10" fmla="*/ 773723 w 793030"/>
                  <a:gd name="connsiteY10" fmla="*/ 281354 h 633047"/>
                  <a:gd name="connsiteX11" fmla="*/ 759655 w 793030"/>
                  <a:gd name="connsiteY11" fmla="*/ 182880 h 633047"/>
                  <a:gd name="connsiteX12" fmla="*/ 745587 w 793030"/>
                  <a:gd name="connsiteY12" fmla="*/ 140677 h 633047"/>
                  <a:gd name="connsiteX13" fmla="*/ 689317 w 793030"/>
                  <a:gd name="connsiteY13" fmla="*/ 56271 h 633047"/>
                  <a:gd name="connsiteX14" fmla="*/ 604911 w 793030"/>
                  <a:gd name="connsiteY14" fmla="*/ 28136 h 633047"/>
                  <a:gd name="connsiteX15" fmla="*/ 562707 w 793030"/>
                  <a:gd name="connsiteY15" fmla="*/ 14068 h 633047"/>
                  <a:gd name="connsiteX16" fmla="*/ 492369 w 793030"/>
                  <a:gd name="connsiteY16" fmla="*/ 0 h 633047"/>
                  <a:gd name="connsiteX17" fmla="*/ 407963 w 793030"/>
                  <a:gd name="connsiteY17" fmla="*/ 14068 h 633047"/>
                  <a:gd name="connsiteX18" fmla="*/ 351692 w 793030"/>
                  <a:gd name="connsiteY18" fmla="*/ 84407 h 633047"/>
                  <a:gd name="connsiteX19" fmla="*/ 309489 w 793030"/>
                  <a:gd name="connsiteY19" fmla="*/ 112542 h 633047"/>
                  <a:gd name="connsiteX20" fmla="*/ 267286 w 793030"/>
                  <a:gd name="connsiteY20" fmla="*/ 196948 h 633047"/>
                  <a:gd name="connsiteX21" fmla="*/ 239151 w 793030"/>
                  <a:gd name="connsiteY21" fmla="*/ 225084 h 633047"/>
                  <a:gd name="connsiteX22" fmla="*/ 196947 w 793030"/>
                  <a:gd name="connsiteY22" fmla="*/ 239151 h 633047"/>
                  <a:gd name="connsiteX23" fmla="*/ 154744 w 793030"/>
                  <a:gd name="connsiteY23" fmla="*/ 239151 h 633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93030" h="633047">
                    <a:moveTo>
                      <a:pt x="0" y="633047"/>
                    </a:moveTo>
                    <a:cubicBezTo>
                      <a:pt x="46892" y="623668"/>
                      <a:pt x="94971" y="618975"/>
                      <a:pt x="140677" y="604911"/>
                    </a:cubicBezTo>
                    <a:cubicBezTo>
                      <a:pt x="211436" y="583139"/>
                      <a:pt x="170729" y="552797"/>
                      <a:pt x="211015" y="492370"/>
                    </a:cubicBezTo>
                    <a:lnTo>
                      <a:pt x="239151" y="450167"/>
                    </a:lnTo>
                    <a:cubicBezTo>
                      <a:pt x="243840" y="436099"/>
                      <a:pt x="246587" y="421227"/>
                      <a:pt x="253218" y="407964"/>
                    </a:cubicBezTo>
                    <a:cubicBezTo>
                      <a:pt x="276195" y="362009"/>
                      <a:pt x="315116" y="326372"/>
                      <a:pt x="365760" y="309490"/>
                    </a:cubicBezTo>
                    <a:lnTo>
                      <a:pt x="450166" y="281354"/>
                    </a:lnTo>
                    <a:cubicBezTo>
                      <a:pt x="482991" y="286043"/>
                      <a:pt x="516331" y="287966"/>
                      <a:pt x="548640" y="295422"/>
                    </a:cubicBezTo>
                    <a:cubicBezTo>
                      <a:pt x="577538" y="302091"/>
                      <a:pt x="633046" y="323557"/>
                      <a:pt x="633046" y="323557"/>
                    </a:cubicBezTo>
                    <a:cubicBezTo>
                      <a:pt x="677399" y="367911"/>
                      <a:pt x="692206" y="397366"/>
                      <a:pt x="787791" y="337625"/>
                    </a:cubicBezTo>
                    <a:cubicBezTo>
                      <a:pt x="804186" y="327378"/>
                      <a:pt x="777182" y="300376"/>
                      <a:pt x="773723" y="281354"/>
                    </a:cubicBezTo>
                    <a:cubicBezTo>
                      <a:pt x="767791" y="248731"/>
                      <a:pt x="766158" y="215394"/>
                      <a:pt x="759655" y="182880"/>
                    </a:cubicBezTo>
                    <a:cubicBezTo>
                      <a:pt x="756747" y="168339"/>
                      <a:pt x="752788" y="153640"/>
                      <a:pt x="745587" y="140677"/>
                    </a:cubicBezTo>
                    <a:cubicBezTo>
                      <a:pt x="729165" y="111118"/>
                      <a:pt x="721396" y="66964"/>
                      <a:pt x="689317" y="56271"/>
                    </a:cubicBezTo>
                    <a:lnTo>
                      <a:pt x="604911" y="28136"/>
                    </a:lnTo>
                    <a:cubicBezTo>
                      <a:pt x="590843" y="23447"/>
                      <a:pt x="577248" y="16976"/>
                      <a:pt x="562707" y="14068"/>
                    </a:cubicBezTo>
                    <a:lnTo>
                      <a:pt x="492369" y="0"/>
                    </a:lnTo>
                    <a:cubicBezTo>
                      <a:pt x="464234" y="4689"/>
                      <a:pt x="434670" y="4053"/>
                      <a:pt x="407963" y="14068"/>
                    </a:cubicBezTo>
                    <a:cubicBezTo>
                      <a:pt x="385687" y="22421"/>
                      <a:pt x="364474" y="71625"/>
                      <a:pt x="351692" y="84407"/>
                    </a:cubicBezTo>
                    <a:cubicBezTo>
                      <a:pt x="339737" y="96362"/>
                      <a:pt x="323557" y="103164"/>
                      <a:pt x="309489" y="112542"/>
                    </a:cubicBezTo>
                    <a:cubicBezTo>
                      <a:pt x="294630" y="157117"/>
                      <a:pt x="298452" y="157990"/>
                      <a:pt x="267286" y="196948"/>
                    </a:cubicBezTo>
                    <a:cubicBezTo>
                      <a:pt x="259001" y="207305"/>
                      <a:pt x="250524" y="218260"/>
                      <a:pt x="239151" y="225084"/>
                    </a:cubicBezTo>
                    <a:cubicBezTo>
                      <a:pt x="226435" y="232713"/>
                      <a:pt x="211015" y="234462"/>
                      <a:pt x="196947" y="239151"/>
                    </a:cubicBezTo>
                    <a:cubicBezTo>
                      <a:pt x="161398" y="274702"/>
                      <a:pt x="174743" y="279150"/>
                      <a:pt x="154744" y="239151"/>
                    </a:cubicBezTo>
                  </a:path>
                </a:pathLst>
              </a:custGeom>
              <a:ln w="38100">
                <a:solidFill>
                  <a:srgbClr val="FF8900"/>
                </a:solidFill>
              </a:ln>
              <a:effectLst>
                <a:outerShdw blurRad="50800" dist="38100" dir="5400000" algn="t" rotWithShape="0">
                  <a:prstClr val="black">
                    <a:alpha val="40000"/>
                  </a:prstClr>
                </a:outerShdw>
              </a:effectLst>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dirty="0"/>
              </a:p>
            </p:txBody>
          </p:sp>
        </p:grpSp>
        <p:sp>
          <p:nvSpPr>
            <p:cNvPr id="45" name="Donut 44">
              <a:extLst>
                <a:ext uri="{FF2B5EF4-FFF2-40B4-BE49-F238E27FC236}">
                  <a16:creationId xmlns:a16="http://schemas.microsoft.com/office/drawing/2014/main" id="{F000E76C-A8B8-A244-97CF-0BAC634B5E13}"/>
                </a:ext>
              </a:extLst>
            </p:cNvPr>
            <p:cNvSpPr/>
            <p:nvPr/>
          </p:nvSpPr>
          <p:spPr>
            <a:xfrm>
              <a:off x="9158582" y="208954"/>
              <a:ext cx="2305921" cy="2198069"/>
            </a:xfrm>
            <a:prstGeom prst="donut">
              <a:avLst>
                <a:gd name="adj" fmla="val 926"/>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grpSp>
      <p:sp>
        <p:nvSpPr>
          <p:cNvPr id="46" name="TextBox 45">
            <a:extLst>
              <a:ext uri="{FF2B5EF4-FFF2-40B4-BE49-F238E27FC236}">
                <a16:creationId xmlns:a16="http://schemas.microsoft.com/office/drawing/2014/main" id="{F84268BD-8846-404F-A8FC-61E2998423B9}"/>
              </a:ext>
            </a:extLst>
          </p:cNvPr>
          <p:cNvSpPr txBox="1"/>
          <p:nvPr/>
        </p:nvSpPr>
        <p:spPr>
          <a:xfrm>
            <a:off x="128448" y="2708592"/>
            <a:ext cx="2764840" cy="923330"/>
          </a:xfrm>
          <a:prstGeom prst="rect">
            <a:avLst/>
          </a:prstGeom>
          <a:noFill/>
        </p:spPr>
        <p:txBody>
          <a:bodyPr wrap="square" rtlCol="0">
            <a:spAutoFit/>
          </a:bodyPr>
          <a:lstStyle/>
          <a:p>
            <a:pPr algn="ctr"/>
            <a:r>
              <a:rPr lang="en-US" dirty="0"/>
              <a:t>Poorly water soluble drug molecules </a:t>
            </a:r>
            <a:br>
              <a:rPr lang="en-US" b="1" dirty="0"/>
            </a:br>
            <a:r>
              <a:rPr lang="en-US" b="1" dirty="0"/>
              <a:t>(D)</a:t>
            </a:r>
          </a:p>
        </p:txBody>
      </p:sp>
      <p:sp>
        <p:nvSpPr>
          <p:cNvPr id="47" name="TextBox 46">
            <a:extLst>
              <a:ext uri="{FF2B5EF4-FFF2-40B4-BE49-F238E27FC236}">
                <a16:creationId xmlns:a16="http://schemas.microsoft.com/office/drawing/2014/main" id="{A5754F53-EC1E-9644-8CEB-647E52829193}"/>
              </a:ext>
            </a:extLst>
          </p:cNvPr>
          <p:cNvSpPr txBox="1"/>
          <p:nvPr/>
        </p:nvSpPr>
        <p:spPr>
          <a:xfrm>
            <a:off x="8383558" y="2411228"/>
            <a:ext cx="3727938" cy="923330"/>
          </a:xfrm>
          <a:prstGeom prst="rect">
            <a:avLst/>
          </a:prstGeom>
          <a:noFill/>
        </p:spPr>
        <p:txBody>
          <a:bodyPr wrap="square" rtlCol="0">
            <a:spAutoFit/>
          </a:bodyPr>
          <a:lstStyle/>
          <a:p>
            <a:pPr algn="ctr"/>
            <a:r>
              <a:rPr lang="en-US" dirty="0"/>
              <a:t>A set of polymers (FDA approved) – </a:t>
            </a:r>
          </a:p>
          <a:p>
            <a:pPr algn="ctr"/>
            <a:r>
              <a:rPr lang="en-US" b="1" dirty="0"/>
              <a:t>{P1, P2, P3,…., </a:t>
            </a:r>
            <a:r>
              <a:rPr lang="en-US" b="1" dirty="0" err="1"/>
              <a:t>Pn</a:t>
            </a:r>
            <a:r>
              <a:rPr lang="en-US" b="1" dirty="0"/>
              <a:t>)</a:t>
            </a:r>
          </a:p>
          <a:p>
            <a:pPr algn="ctr"/>
            <a:endParaRPr lang="en-US" b="1" dirty="0"/>
          </a:p>
        </p:txBody>
      </p:sp>
      <p:cxnSp>
        <p:nvCxnSpPr>
          <p:cNvPr id="49" name="Straight Arrow Connector 48">
            <a:extLst>
              <a:ext uri="{FF2B5EF4-FFF2-40B4-BE49-F238E27FC236}">
                <a16:creationId xmlns:a16="http://schemas.microsoft.com/office/drawing/2014/main" id="{FE7A7A59-B5F4-144C-A31D-576ECAC92685}"/>
              </a:ext>
            </a:extLst>
          </p:cNvPr>
          <p:cNvCxnSpPr>
            <a:cxnSpLocks/>
          </p:cNvCxnSpPr>
          <p:nvPr/>
        </p:nvCxnSpPr>
        <p:spPr>
          <a:xfrm>
            <a:off x="2632032" y="1467999"/>
            <a:ext cx="2008088" cy="4050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E5EF17A-1835-B148-9F60-102BC1D191BE}"/>
              </a:ext>
            </a:extLst>
          </p:cNvPr>
          <p:cNvCxnSpPr>
            <a:cxnSpLocks/>
          </p:cNvCxnSpPr>
          <p:nvPr/>
        </p:nvCxnSpPr>
        <p:spPr>
          <a:xfrm flipH="1">
            <a:off x="7025747" y="1428339"/>
            <a:ext cx="2145744" cy="4843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68C77FCC-88B2-A449-B03A-F91CC0A79512}"/>
              </a:ext>
            </a:extLst>
          </p:cNvPr>
          <p:cNvSpPr txBox="1"/>
          <p:nvPr/>
        </p:nvSpPr>
        <p:spPr>
          <a:xfrm>
            <a:off x="4212759" y="3008009"/>
            <a:ext cx="3481292" cy="646331"/>
          </a:xfrm>
          <a:prstGeom prst="rect">
            <a:avLst/>
          </a:prstGeom>
          <a:noFill/>
        </p:spPr>
        <p:txBody>
          <a:bodyPr wrap="square" rtlCol="0">
            <a:spAutoFit/>
          </a:bodyPr>
          <a:lstStyle/>
          <a:p>
            <a:pPr algn="ctr"/>
            <a:r>
              <a:rPr lang="en-US" dirty="0"/>
              <a:t>Drug-Polymer combinations –</a:t>
            </a:r>
          </a:p>
          <a:p>
            <a:pPr algn="ctr"/>
            <a:r>
              <a:rPr lang="en-US" b="1" dirty="0"/>
              <a:t>{DP1, DP2, DP3,……., </a:t>
            </a:r>
            <a:r>
              <a:rPr lang="en-US" b="1" dirty="0" err="1"/>
              <a:t>DPn</a:t>
            </a:r>
            <a:r>
              <a:rPr lang="en-US" b="1" dirty="0"/>
              <a:t>}</a:t>
            </a:r>
          </a:p>
        </p:txBody>
      </p:sp>
      <p:grpSp>
        <p:nvGrpSpPr>
          <p:cNvPr id="5" name="Group 4">
            <a:extLst>
              <a:ext uri="{FF2B5EF4-FFF2-40B4-BE49-F238E27FC236}">
                <a16:creationId xmlns:a16="http://schemas.microsoft.com/office/drawing/2014/main" id="{6DD79F3C-3E03-A74F-8EB4-5F4F90220BF3}"/>
              </a:ext>
            </a:extLst>
          </p:cNvPr>
          <p:cNvGrpSpPr/>
          <p:nvPr/>
        </p:nvGrpSpPr>
        <p:grpSpPr>
          <a:xfrm>
            <a:off x="4565897" y="921608"/>
            <a:ext cx="2545927" cy="2005918"/>
            <a:chOff x="4565897" y="921608"/>
            <a:chExt cx="2545927" cy="2005918"/>
          </a:xfrm>
        </p:grpSpPr>
        <p:grpSp>
          <p:nvGrpSpPr>
            <p:cNvPr id="106" name="Group 105">
              <a:extLst>
                <a:ext uri="{FF2B5EF4-FFF2-40B4-BE49-F238E27FC236}">
                  <a16:creationId xmlns:a16="http://schemas.microsoft.com/office/drawing/2014/main" id="{2D548E29-42EC-6841-A5A8-4AF526F90D40}"/>
                </a:ext>
              </a:extLst>
            </p:cNvPr>
            <p:cNvGrpSpPr/>
            <p:nvPr/>
          </p:nvGrpSpPr>
          <p:grpSpPr>
            <a:xfrm>
              <a:off x="4565897" y="921608"/>
              <a:ext cx="954744" cy="959751"/>
              <a:chOff x="4672065" y="923079"/>
              <a:chExt cx="2474678" cy="2414629"/>
            </a:xfrm>
          </p:grpSpPr>
          <p:sp>
            <p:nvSpPr>
              <p:cNvPr id="52" name="Donut 51">
                <a:extLst>
                  <a:ext uri="{FF2B5EF4-FFF2-40B4-BE49-F238E27FC236}">
                    <a16:creationId xmlns:a16="http://schemas.microsoft.com/office/drawing/2014/main" id="{8D5BCC0A-263F-8241-A221-61440B408AFE}"/>
                  </a:ext>
                </a:extLst>
              </p:cNvPr>
              <p:cNvSpPr/>
              <p:nvPr/>
            </p:nvSpPr>
            <p:spPr>
              <a:xfrm>
                <a:off x="4672065" y="923079"/>
                <a:ext cx="2474678" cy="2414629"/>
              </a:xfrm>
              <a:prstGeom prst="donut">
                <a:avLst>
                  <a:gd name="adj" fmla="val 926"/>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4" name="Oval 83">
                <a:extLst>
                  <a:ext uri="{FF2B5EF4-FFF2-40B4-BE49-F238E27FC236}">
                    <a16:creationId xmlns:a16="http://schemas.microsoft.com/office/drawing/2014/main" id="{1AC1CDE3-FD53-FC4E-AC7E-91AD6E036579}"/>
                  </a:ext>
                </a:extLst>
              </p:cNvPr>
              <p:cNvSpPr/>
              <p:nvPr/>
            </p:nvSpPr>
            <p:spPr>
              <a:xfrm>
                <a:off x="5105611" y="129112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85" name="Oval 84">
                <a:extLst>
                  <a:ext uri="{FF2B5EF4-FFF2-40B4-BE49-F238E27FC236}">
                    <a16:creationId xmlns:a16="http://schemas.microsoft.com/office/drawing/2014/main" id="{7ACC6121-78B6-B848-AA5C-B36352E0C9BA}"/>
                  </a:ext>
                </a:extLst>
              </p:cNvPr>
              <p:cNvSpPr/>
              <p:nvPr/>
            </p:nvSpPr>
            <p:spPr>
              <a:xfrm>
                <a:off x="5436714" y="1055055"/>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86" name="Oval 85">
                <a:extLst>
                  <a:ext uri="{FF2B5EF4-FFF2-40B4-BE49-F238E27FC236}">
                    <a16:creationId xmlns:a16="http://schemas.microsoft.com/office/drawing/2014/main" id="{1CB09B28-C5F3-FE47-9813-2EF78CB78DD3}"/>
                  </a:ext>
                </a:extLst>
              </p:cNvPr>
              <p:cNvSpPr/>
              <p:nvPr/>
            </p:nvSpPr>
            <p:spPr>
              <a:xfrm>
                <a:off x="5615281" y="1837462"/>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87" name="Oval 86">
                <a:extLst>
                  <a:ext uri="{FF2B5EF4-FFF2-40B4-BE49-F238E27FC236}">
                    <a16:creationId xmlns:a16="http://schemas.microsoft.com/office/drawing/2014/main" id="{633DF4CA-8716-9941-94FC-5BB388AC411E}"/>
                  </a:ext>
                </a:extLst>
              </p:cNvPr>
              <p:cNvSpPr/>
              <p:nvPr/>
            </p:nvSpPr>
            <p:spPr>
              <a:xfrm>
                <a:off x="6186576" y="1136986"/>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88" name="Oval 87">
                <a:extLst>
                  <a:ext uri="{FF2B5EF4-FFF2-40B4-BE49-F238E27FC236}">
                    <a16:creationId xmlns:a16="http://schemas.microsoft.com/office/drawing/2014/main" id="{5FF0CD86-8A27-B948-A8D6-F3DCD678AFE8}"/>
                  </a:ext>
                </a:extLst>
              </p:cNvPr>
              <p:cNvSpPr/>
              <p:nvPr/>
            </p:nvSpPr>
            <p:spPr>
              <a:xfrm>
                <a:off x="4840839" y="188197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89" name="Oval 88">
                <a:extLst>
                  <a:ext uri="{FF2B5EF4-FFF2-40B4-BE49-F238E27FC236}">
                    <a16:creationId xmlns:a16="http://schemas.microsoft.com/office/drawing/2014/main" id="{28FCC295-0EF1-2145-9F10-7A883BC284DD}"/>
                  </a:ext>
                </a:extLst>
              </p:cNvPr>
              <p:cNvSpPr/>
              <p:nvPr/>
            </p:nvSpPr>
            <p:spPr>
              <a:xfrm>
                <a:off x="6543748" y="15860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0" name="Oval 89">
                <a:extLst>
                  <a:ext uri="{FF2B5EF4-FFF2-40B4-BE49-F238E27FC236}">
                    <a16:creationId xmlns:a16="http://schemas.microsoft.com/office/drawing/2014/main" id="{E58932CB-5208-DB4E-B934-54A2EB79CCB1}"/>
                  </a:ext>
                </a:extLst>
              </p:cNvPr>
              <p:cNvSpPr/>
              <p:nvPr/>
            </p:nvSpPr>
            <p:spPr>
              <a:xfrm>
                <a:off x="5969549" y="156544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1" name="Oval 90">
                <a:extLst>
                  <a:ext uri="{FF2B5EF4-FFF2-40B4-BE49-F238E27FC236}">
                    <a16:creationId xmlns:a16="http://schemas.microsoft.com/office/drawing/2014/main" id="{2AC23995-BC35-BD48-B9E7-6F8EB9DFA2DF}"/>
                  </a:ext>
                </a:extLst>
              </p:cNvPr>
              <p:cNvSpPr/>
              <p:nvPr/>
            </p:nvSpPr>
            <p:spPr>
              <a:xfrm>
                <a:off x="5136139" y="216265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2" name="Oval 91">
                <a:extLst>
                  <a:ext uri="{FF2B5EF4-FFF2-40B4-BE49-F238E27FC236}">
                    <a16:creationId xmlns:a16="http://schemas.microsoft.com/office/drawing/2014/main" id="{C62F4FB4-6696-8F4C-8803-6D7A90C5E727}"/>
                  </a:ext>
                </a:extLst>
              </p:cNvPr>
              <p:cNvSpPr/>
              <p:nvPr/>
            </p:nvSpPr>
            <p:spPr>
              <a:xfrm>
                <a:off x="6705526" y="21767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3" name="Oval 92">
                <a:extLst>
                  <a:ext uri="{FF2B5EF4-FFF2-40B4-BE49-F238E27FC236}">
                    <a16:creationId xmlns:a16="http://schemas.microsoft.com/office/drawing/2014/main" id="{D08057E0-3BB6-7F4E-948A-E14AA4E70310}"/>
                  </a:ext>
                </a:extLst>
              </p:cNvPr>
              <p:cNvSpPr/>
              <p:nvPr/>
            </p:nvSpPr>
            <p:spPr>
              <a:xfrm>
                <a:off x="6118990" y="2475344"/>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4" name="Oval 93">
                <a:extLst>
                  <a:ext uri="{FF2B5EF4-FFF2-40B4-BE49-F238E27FC236}">
                    <a16:creationId xmlns:a16="http://schemas.microsoft.com/office/drawing/2014/main" id="{0CC3B0DC-CCF3-F944-A776-9DA08F657AF5}"/>
                  </a:ext>
                </a:extLst>
              </p:cNvPr>
              <p:cNvSpPr/>
              <p:nvPr/>
            </p:nvSpPr>
            <p:spPr>
              <a:xfrm>
                <a:off x="4973796" y="2554313"/>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5" name="Oval 94">
                <a:extLst>
                  <a:ext uri="{FF2B5EF4-FFF2-40B4-BE49-F238E27FC236}">
                    <a16:creationId xmlns:a16="http://schemas.microsoft.com/office/drawing/2014/main" id="{2CE87951-5049-564F-A0D1-12190DA498A5}"/>
                  </a:ext>
                </a:extLst>
              </p:cNvPr>
              <p:cNvSpPr/>
              <p:nvPr/>
            </p:nvSpPr>
            <p:spPr>
              <a:xfrm>
                <a:off x="5713316" y="285403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6" name="Oval 95">
                <a:extLst>
                  <a:ext uri="{FF2B5EF4-FFF2-40B4-BE49-F238E27FC236}">
                    <a16:creationId xmlns:a16="http://schemas.microsoft.com/office/drawing/2014/main" id="{1E889170-8796-E248-9757-40D6B47B36AA}"/>
                  </a:ext>
                </a:extLst>
              </p:cNvPr>
              <p:cNvSpPr/>
              <p:nvPr/>
            </p:nvSpPr>
            <p:spPr>
              <a:xfrm>
                <a:off x="5737244" y="225440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7" name="Oval 96">
                <a:extLst>
                  <a:ext uri="{FF2B5EF4-FFF2-40B4-BE49-F238E27FC236}">
                    <a16:creationId xmlns:a16="http://schemas.microsoft.com/office/drawing/2014/main" id="{673F1932-FC30-A248-AB49-5CE80F43C194}"/>
                  </a:ext>
                </a:extLst>
              </p:cNvPr>
              <p:cNvSpPr/>
              <p:nvPr/>
            </p:nvSpPr>
            <p:spPr>
              <a:xfrm>
                <a:off x="6500692" y="253779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98" name="Freeform 97">
                <a:extLst>
                  <a:ext uri="{FF2B5EF4-FFF2-40B4-BE49-F238E27FC236}">
                    <a16:creationId xmlns:a16="http://schemas.microsoft.com/office/drawing/2014/main" id="{21202444-B674-0846-85C1-0E528EF7A6A5}"/>
                  </a:ext>
                </a:extLst>
              </p:cNvPr>
              <p:cNvSpPr/>
              <p:nvPr/>
            </p:nvSpPr>
            <p:spPr>
              <a:xfrm>
                <a:off x="5022166" y="1111348"/>
                <a:ext cx="942733" cy="689317"/>
              </a:xfrm>
              <a:custGeom>
                <a:avLst/>
                <a:gdLst>
                  <a:gd name="connsiteX0" fmla="*/ 0 w 942733"/>
                  <a:gd name="connsiteY0" fmla="*/ 604910 h 689317"/>
                  <a:gd name="connsiteX1" fmla="*/ 98474 w 942733"/>
                  <a:gd name="connsiteY1" fmla="*/ 633046 h 689317"/>
                  <a:gd name="connsiteX2" fmla="*/ 140677 w 942733"/>
                  <a:gd name="connsiteY2" fmla="*/ 661181 h 689317"/>
                  <a:gd name="connsiteX3" fmla="*/ 196948 w 942733"/>
                  <a:gd name="connsiteY3" fmla="*/ 675249 h 689317"/>
                  <a:gd name="connsiteX4" fmla="*/ 239151 w 942733"/>
                  <a:gd name="connsiteY4" fmla="*/ 689317 h 689317"/>
                  <a:gd name="connsiteX5" fmla="*/ 309489 w 942733"/>
                  <a:gd name="connsiteY5" fmla="*/ 675249 h 689317"/>
                  <a:gd name="connsiteX6" fmla="*/ 365760 w 942733"/>
                  <a:gd name="connsiteY6" fmla="*/ 618978 h 689317"/>
                  <a:gd name="connsiteX7" fmla="*/ 379828 w 942733"/>
                  <a:gd name="connsiteY7" fmla="*/ 576775 h 689317"/>
                  <a:gd name="connsiteX8" fmla="*/ 422031 w 942733"/>
                  <a:gd name="connsiteY8" fmla="*/ 548640 h 689317"/>
                  <a:gd name="connsiteX9" fmla="*/ 478302 w 942733"/>
                  <a:gd name="connsiteY9" fmla="*/ 492369 h 689317"/>
                  <a:gd name="connsiteX10" fmla="*/ 534572 w 942733"/>
                  <a:gd name="connsiteY10" fmla="*/ 422030 h 689317"/>
                  <a:gd name="connsiteX11" fmla="*/ 576776 w 942733"/>
                  <a:gd name="connsiteY11" fmla="*/ 407963 h 689317"/>
                  <a:gd name="connsiteX12" fmla="*/ 759656 w 942733"/>
                  <a:gd name="connsiteY12" fmla="*/ 393895 h 689317"/>
                  <a:gd name="connsiteX13" fmla="*/ 844062 w 942733"/>
                  <a:gd name="connsiteY13" fmla="*/ 351692 h 689317"/>
                  <a:gd name="connsiteX14" fmla="*/ 858129 w 942733"/>
                  <a:gd name="connsiteY14" fmla="*/ 309489 h 689317"/>
                  <a:gd name="connsiteX15" fmla="*/ 914400 w 942733"/>
                  <a:gd name="connsiteY15" fmla="*/ 253218 h 689317"/>
                  <a:gd name="connsiteX16" fmla="*/ 942536 w 942733"/>
                  <a:gd name="connsiteY16" fmla="*/ 168812 h 689317"/>
                  <a:gd name="connsiteX17" fmla="*/ 928468 w 942733"/>
                  <a:gd name="connsiteY17" fmla="*/ 0 h 68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42733" h="689317">
                    <a:moveTo>
                      <a:pt x="0" y="604910"/>
                    </a:moveTo>
                    <a:cubicBezTo>
                      <a:pt x="32825" y="614289"/>
                      <a:pt x="66777" y="620367"/>
                      <a:pt x="98474" y="633046"/>
                    </a:cubicBezTo>
                    <a:cubicBezTo>
                      <a:pt x="114172" y="639325"/>
                      <a:pt x="125137" y="654521"/>
                      <a:pt x="140677" y="661181"/>
                    </a:cubicBezTo>
                    <a:cubicBezTo>
                      <a:pt x="158448" y="668797"/>
                      <a:pt x="178358" y="669937"/>
                      <a:pt x="196948" y="675249"/>
                    </a:cubicBezTo>
                    <a:cubicBezTo>
                      <a:pt x="211206" y="679323"/>
                      <a:pt x="225083" y="684628"/>
                      <a:pt x="239151" y="689317"/>
                    </a:cubicBezTo>
                    <a:cubicBezTo>
                      <a:pt x="262597" y="684628"/>
                      <a:pt x="288588" y="686861"/>
                      <a:pt x="309489" y="675249"/>
                    </a:cubicBezTo>
                    <a:cubicBezTo>
                      <a:pt x="332677" y="662367"/>
                      <a:pt x="365760" y="618978"/>
                      <a:pt x="365760" y="618978"/>
                    </a:cubicBezTo>
                    <a:cubicBezTo>
                      <a:pt x="370449" y="604910"/>
                      <a:pt x="370565" y="588354"/>
                      <a:pt x="379828" y="576775"/>
                    </a:cubicBezTo>
                    <a:cubicBezTo>
                      <a:pt x="390390" y="563573"/>
                      <a:pt x="409194" y="559643"/>
                      <a:pt x="422031" y="548640"/>
                    </a:cubicBezTo>
                    <a:cubicBezTo>
                      <a:pt x="442171" y="531377"/>
                      <a:pt x="463588" y="514440"/>
                      <a:pt x="478302" y="492369"/>
                    </a:cubicBezTo>
                    <a:cubicBezTo>
                      <a:pt x="491079" y="473203"/>
                      <a:pt x="512301" y="435392"/>
                      <a:pt x="534572" y="422030"/>
                    </a:cubicBezTo>
                    <a:cubicBezTo>
                      <a:pt x="547288" y="414401"/>
                      <a:pt x="562062" y="409802"/>
                      <a:pt x="576776" y="407963"/>
                    </a:cubicBezTo>
                    <a:cubicBezTo>
                      <a:pt x="637444" y="400380"/>
                      <a:pt x="698696" y="398584"/>
                      <a:pt x="759656" y="393895"/>
                    </a:cubicBezTo>
                    <a:cubicBezTo>
                      <a:pt x="787457" y="384628"/>
                      <a:pt x="824230" y="376482"/>
                      <a:pt x="844062" y="351692"/>
                    </a:cubicBezTo>
                    <a:cubicBezTo>
                      <a:pt x="853325" y="340113"/>
                      <a:pt x="849510" y="321556"/>
                      <a:pt x="858129" y="309489"/>
                    </a:cubicBezTo>
                    <a:cubicBezTo>
                      <a:pt x="873547" y="287904"/>
                      <a:pt x="914400" y="253218"/>
                      <a:pt x="914400" y="253218"/>
                    </a:cubicBezTo>
                    <a:cubicBezTo>
                      <a:pt x="923779" y="225083"/>
                      <a:pt x="944999" y="198367"/>
                      <a:pt x="942536" y="168812"/>
                    </a:cubicBezTo>
                    <a:lnTo>
                      <a:pt x="928468" y="0"/>
                    </a:lnTo>
                  </a:path>
                </a:pathLst>
              </a:custGeom>
              <a:noFill/>
              <a:ln w="1905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99" name="Freeform 98">
                <a:extLst>
                  <a:ext uri="{FF2B5EF4-FFF2-40B4-BE49-F238E27FC236}">
                    <a16:creationId xmlns:a16="http://schemas.microsoft.com/office/drawing/2014/main" id="{A5FC4014-542D-974F-BFEE-B56C4FB46B51}"/>
                  </a:ext>
                </a:extLst>
              </p:cNvPr>
              <p:cNvSpPr/>
              <p:nvPr/>
            </p:nvSpPr>
            <p:spPr>
              <a:xfrm>
                <a:off x="5753686" y="1645920"/>
                <a:ext cx="1294228" cy="1322363"/>
              </a:xfrm>
              <a:custGeom>
                <a:avLst/>
                <a:gdLst>
                  <a:gd name="connsiteX0" fmla="*/ 0 w 1294228"/>
                  <a:gd name="connsiteY0" fmla="*/ 0 h 1322363"/>
                  <a:gd name="connsiteX1" fmla="*/ 98474 w 1294228"/>
                  <a:gd name="connsiteY1" fmla="*/ 98474 h 1322363"/>
                  <a:gd name="connsiteX2" fmla="*/ 112542 w 1294228"/>
                  <a:gd name="connsiteY2" fmla="*/ 140677 h 1322363"/>
                  <a:gd name="connsiteX3" fmla="*/ 140677 w 1294228"/>
                  <a:gd name="connsiteY3" fmla="*/ 182880 h 1322363"/>
                  <a:gd name="connsiteX4" fmla="*/ 211016 w 1294228"/>
                  <a:gd name="connsiteY4" fmla="*/ 253218 h 1322363"/>
                  <a:gd name="connsiteX5" fmla="*/ 253219 w 1294228"/>
                  <a:gd name="connsiteY5" fmla="*/ 323557 h 1322363"/>
                  <a:gd name="connsiteX6" fmla="*/ 295422 w 1294228"/>
                  <a:gd name="connsiteY6" fmla="*/ 393895 h 1322363"/>
                  <a:gd name="connsiteX7" fmla="*/ 337625 w 1294228"/>
                  <a:gd name="connsiteY7" fmla="*/ 478302 h 1322363"/>
                  <a:gd name="connsiteX8" fmla="*/ 351692 w 1294228"/>
                  <a:gd name="connsiteY8" fmla="*/ 520505 h 1322363"/>
                  <a:gd name="connsiteX9" fmla="*/ 365760 w 1294228"/>
                  <a:gd name="connsiteY9" fmla="*/ 1153551 h 1322363"/>
                  <a:gd name="connsiteX10" fmla="*/ 379828 w 1294228"/>
                  <a:gd name="connsiteY10" fmla="*/ 1195754 h 1322363"/>
                  <a:gd name="connsiteX11" fmla="*/ 422031 w 1294228"/>
                  <a:gd name="connsiteY11" fmla="*/ 1223889 h 1322363"/>
                  <a:gd name="connsiteX12" fmla="*/ 520505 w 1294228"/>
                  <a:gd name="connsiteY12" fmla="*/ 1308295 h 1322363"/>
                  <a:gd name="connsiteX13" fmla="*/ 562708 w 1294228"/>
                  <a:gd name="connsiteY13" fmla="*/ 1322363 h 1322363"/>
                  <a:gd name="connsiteX14" fmla="*/ 647114 w 1294228"/>
                  <a:gd name="connsiteY14" fmla="*/ 1308295 h 1322363"/>
                  <a:gd name="connsiteX15" fmla="*/ 661182 w 1294228"/>
                  <a:gd name="connsiteY15" fmla="*/ 1266092 h 1322363"/>
                  <a:gd name="connsiteX16" fmla="*/ 689317 w 1294228"/>
                  <a:gd name="connsiteY16" fmla="*/ 1125415 h 1322363"/>
                  <a:gd name="connsiteX17" fmla="*/ 703385 w 1294228"/>
                  <a:gd name="connsiteY17" fmla="*/ 900332 h 1322363"/>
                  <a:gd name="connsiteX18" fmla="*/ 731520 w 1294228"/>
                  <a:gd name="connsiteY18" fmla="*/ 858129 h 1322363"/>
                  <a:gd name="connsiteX19" fmla="*/ 815926 w 1294228"/>
                  <a:gd name="connsiteY19" fmla="*/ 829994 h 1322363"/>
                  <a:gd name="connsiteX20" fmla="*/ 1069145 w 1294228"/>
                  <a:gd name="connsiteY20" fmla="*/ 844062 h 1322363"/>
                  <a:gd name="connsiteX21" fmla="*/ 1111348 w 1294228"/>
                  <a:gd name="connsiteY21" fmla="*/ 858129 h 1322363"/>
                  <a:gd name="connsiteX22" fmla="*/ 1195754 w 1294228"/>
                  <a:gd name="connsiteY22" fmla="*/ 872197 h 1322363"/>
                  <a:gd name="connsiteX23" fmla="*/ 1294228 w 1294228"/>
                  <a:gd name="connsiteY23" fmla="*/ 858129 h 1322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94228" h="1322363">
                    <a:moveTo>
                      <a:pt x="0" y="0"/>
                    </a:moveTo>
                    <a:cubicBezTo>
                      <a:pt x="32825" y="32825"/>
                      <a:pt x="69475" y="62225"/>
                      <a:pt x="98474" y="98474"/>
                    </a:cubicBezTo>
                    <a:cubicBezTo>
                      <a:pt x="107737" y="110053"/>
                      <a:pt x="105910" y="127414"/>
                      <a:pt x="112542" y="140677"/>
                    </a:cubicBezTo>
                    <a:cubicBezTo>
                      <a:pt x="120103" y="155799"/>
                      <a:pt x="129544" y="170156"/>
                      <a:pt x="140677" y="182880"/>
                    </a:cubicBezTo>
                    <a:cubicBezTo>
                      <a:pt x="162512" y="207834"/>
                      <a:pt x="211016" y="253218"/>
                      <a:pt x="211016" y="253218"/>
                    </a:cubicBezTo>
                    <a:cubicBezTo>
                      <a:pt x="250865" y="372773"/>
                      <a:pt x="195289" y="227007"/>
                      <a:pt x="253219" y="323557"/>
                    </a:cubicBezTo>
                    <a:cubicBezTo>
                      <a:pt x="308005" y="414866"/>
                      <a:pt x="224131" y="322607"/>
                      <a:pt x="295422" y="393895"/>
                    </a:cubicBezTo>
                    <a:cubicBezTo>
                      <a:pt x="330779" y="499972"/>
                      <a:pt x="283084" y="369219"/>
                      <a:pt x="337625" y="478302"/>
                    </a:cubicBezTo>
                    <a:cubicBezTo>
                      <a:pt x="344256" y="491565"/>
                      <a:pt x="347003" y="506437"/>
                      <a:pt x="351692" y="520505"/>
                    </a:cubicBezTo>
                    <a:cubicBezTo>
                      <a:pt x="356381" y="731520"/>
                      <a:pt x="356973" y="942667"/>
                      <a:pt x="365760" y="1153551"/>
                    </a:cubicBezTo>
                    <a:cubicBezTo>
                      <a:pt x="366377" y="1168367"/>
                      <a:pt x="370565" y="1184175"/>
                      <a:pt x="379828" y="1195754"/>
                    </a:cubicBezTo>
                    <a:cubicBezTo>
                      <a:pt x="390390" y="1208956"/>
                      <a:pt x="409194" y="1212886"/>
                      <a:pt x="422031" y="1223889"/>
                    </a:cubicBezTo>
                    <a:cubicBezTo>
                      <a:pt x="470490" y="1265425"/>
                      <a:pt x="468829" y="1282457"/>
                      <a:pt x="520505" y="1308295"/>
                    </a:cubicBezTo>
                    <a:cubicBezTo>
                      <a:pt x="533768" y="1314927"/>
                      <a:pt x="548640" y="1317674"/>
                      <a:pt x="562708" y="1322363"/>
                    </a:cubicBezTo>
                    <a:cubicBezTo>
                      <a:pt x="590843" y="1317674"/>
                      <a:pt x="622349" y="1322447"/>
                      <a:pt x="647114" y="1308295"/>
                    </a:cubicBezTo>
                    <a:cubicBezTo>
                      <a:pt x="659989" y="1300938"/>
                      <a:pt x="657108" y="1280350"/>
                      <a:pt x="661182" y="1266092"/>
                    </a:cubicBezTo>
                    <a:cubicBezTo>
                      <a:pt x="677969" y="1207338"/>
                      <a:pt x="678264" y="1191731"/>
                      <a:pt x="689317" y="1125415"/>
                    </a:cubicBezTo>
                    <a:cubicBezTo>
                      <a:pt x="694006" y="1050387"/>
                      <a:pt x="691661" y="974586"/>
                      <a:pt x="703385" y="900332"/>
                    </a:cubicBezTo>
                    <a:cubicBezTo>
                      <a:pt x="706022" y="883632"/>
                      <a:pt x="717183" y="867090"/>
                      <a:pt x="731520" y="858129"/>
                    </a:cubicBezTo>
                    <a:cubicBezTo>
                      <a:pt x="756669" y="842411"/>
                      <a:pt x="815926" y="829994"/>
                      <a:pt x="815926" y="829994"/>
                    </a:cubicBezTo>
                    <a:cubicBezTo>
                      <a:pt x="900332" y="834683"/>
                      <a:pt x="984989" y="836047"/>
                      <a:pt x="1069145" y="844062"/>
                    </a:cubicBezTo>
                    <a:cubicBezTo>
                      <a:pt x="1083907" y="845468"/>
                      <a:pt x="1096873" y="854912"/>
                      <a:pt x="1111348" y="858129"/>
                    </a:cubicBezTo>
                    <a:cubicBezTo>
                      <a:pt x="1139192" y="864317"/>
                      <a:pt x="1167619" y="867508"/>
                      <a:pt x="1195754" y="872197"/>
                    </a:cubicBezTo>
                    <a:lnTo>
                      <a:pt x="1294228" y="858129"/>
                    </a:ln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99">
                <a:extLst>
                  <a:ext uri="{FF2B5EF4-FFF2-40B4-BE49-F238E27FC236}">
                    <a16:creationId xmlns:a16="http://schemas.microsoft.com/office/drawing/2014/main" id="{B241B8F8-1EB0-1645-BD88-4CB7A87F0166}"/>
                  </a:ext>
                </a:extLst>
              </p:cNvPr>
              <p:cNvSpPr/>
              <p:nvPr/>
            </p:nvSpPr>
            <p:spPr>
              <a:xfrm>
                <a:off x="4797083" y="1428339"/>
                <a:ext cx="1983545" cy="1174184"/>
              </a:xfrm>
              <a:custGeom>
                <a:avLst/>
                <a:gdLst>
                  <a:gd name="connsiteX0" fmla="*/ 0 w 1983545"/>
                  <a:gd name="connsiteY0" fmla="*/ 1033507 h 1174184"/>
                  <a:gd name="connsiteX1" fmla="*/ 140677 w 1983545"/>
                  <a:gd name="connsiteY1" fmla="*/ 1047575 h 1174184"/>
                  <a:gd name="connsiteX2" fmla="*/ 225083 w 1983545"/>
                  <a:gd name="connsiteY2" fmla="*/ 1061643 h 1174184"/>
                  <a:gd name="connsiteX3" fmla="*/ 267286 w 1983545"/>
                  <a:gd name="connsiteY3" fmla="*/ 1103846 h 1174184"/>
                  <a:gd name="connsiteX4" fmla="*/ 309489 w 1983545"/>
                  <a:gd name="connsiteY4" fmla="*/ 1117913 h 1174184"/>
                  <a:gd name="connsiteX5" fmla="*/ 365760 w 1983545"/>
                  <a:gd name="connsiteY5" fmla="*/ 1146049 h 1174184"/>
                  <a:gd name="connsiteX6" fmla="*/ 506437 w 1983545"/>
                  <a:gd name="connsiteY6" fmla="*/ 1174184 h 1174184"/>
                  <a:gd name="connsiteX7" fmla="*/ 618979 w 1983545"/>
                  <a:gd name="connsiteY7" fmla="*/ 1160116 h 1174184"/>
                  <a:gd name="connsiteX8" fmla="*/ 647114 w 1983545"/>
                  <a:gd name="connsiteY8" fmla="*/ 1117913 h 1174184"/>
                  <a:gd name="connsiteX9" fmla="*/ 675249 w 1983545"/>
                  <a:gd name="connsiteY9" fmla="*/ 1033507 h 1174184"/>
                  <a:gd name="connsiteX10" fmla="*/ 661182 w 1983545"/>
                  <a:gd name="connsiteY10" fmla="*/ 794356 h 1174184"/>
                  <a:gd name="connsiteX11" fmla="*/ 675249 w 1983545"/>
                  <a:gd name="connsiteY11" fmla="*/ 597409 h 1174184"/>
                  <a:gd name="connsiteX12" fmla="*/ 689317 w 1983545"/>
                  <a:gd name="connsiteY12" fmla="*/ 541138 h 1174184"/>
                  <a:gd name="connsiteX13" fmla="*/ 731520 w 1983545"/>
                  <a:gd name="connsiteY13" fmla="*/ 498935 h 1174184"/>
                  <a:gd name="connsiteX14" fmla="*/ 773723 w 1983545"/>
                  <a:gd name="connsiteY14" fmla="*/ 484867 h 1174184"/>
                  <a:gd name="connsiteX15" fmla="*/ 872197 w 1983545"/>
                  <a:gd name="connsiteY15" fmla="*/ 414529 h 1174184"/>
                  <a:gd name="connsiteX16" fmla="*/ 970671 w 1983545"/>
                  <a:gd name="connsiteY16" fmla="*/ 330123 h 1174184"/>
                  <a:gd name="connsiteX17" fmla="*/ 1012874 w 1983545"/>
                  <a:gd name="connsiteY17" fmla="*/ 316055 h 1174184"/>
                  <a:gd name="connsiteX18" fmla="*/ 1069145 w 1983545"/>
                  <a:gd name="connsiteY18" fmla="*/ 259784 h 1174184"/>
                  <a:gd name="connsiteX19" fmla="*/ 1111348 w 1983545"/>
                  <a:gd name="connsiteY19" fmla="*/ 175378 h 1174184"/>
                  <a:gd name="connsiteX20" fmla="*/ 1181686 w 1983545"/>
                  <a:gd name="connsiteY20" fmla="*/ 105039 h 1174184"/>
                  <a:gd name="connsiteX21" fmla="*/ 1209822 w 1983545"/>
                  <a:gd name="connsiteY21" fmla="*/ 76904 h 1174184"/>
                  <a:gd name="connsiteX22" fmla="*/ 1294228 w 1983545"/>
                  <a:gd name="connsiteY22" fmla="*/ 34701 h 1174184"/>
                  <a:gd name="connsiteX23" fmla="*/ 1477108 w 1983545"/>
                  <a:gd name="connsiteY23" fmla="*/ 76904 h 1174184"/>
                  <a:gd name="connsiteX24" fmla="*/ 1519311 w 1983545"/>
                  <a:gd name="connsiteY24" fmla="*/ 90972 h 1174184"/>
                  <a:gd name="connsiteX25" fmla="*/ 1561514 w 1983545"/>
                  <a:gd name="connsiteY25" fmla="*/ 105039 h 1174184"/>
                  <a:gd name="connsiteX26" fmla="*/ 1786597 w 1983545"/>
                  <a:gd name="connsiteY26" fmla="*/ 76904 h 1174184"/>
                  <a:gd name="connsiteX27" fmla="*/ 1871003 w 1983545"/>
                  <a:gd name="connsiteY27" fmla="*/ 48769 h 1174184"/>
                  <a:gd name="connsiteX28" fmla="*/ 1983545 w 1983545"/>
                  <a:gd name="connsiteY28" fmla="*/ 6566 h 1174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983545" h="1174184">
                    <a:moveTo>
                      <a:pt x="0" y="1033507"/>
                    </a:moveTo>
                    <a:cubicBezTo>
                      <a:pt x="46892" y="1038196"/>
                      <a:pt x="93915" y="1041730"/>
                      <a:pt x="140677" y="1047575"/>
                    </a:cubicBezTo>
                    <a:cubicBezTo>
                      <a:pt x="168980" y="1051113"/>
                      <a:pt x="199018" y="1050058"/>
                      <a:pt x="225083" y="1061643"/>
                    </a:cubicBezTo>
                    <a:cubicBezTo>
                      <a:pt x="243263" y="1069723"/>
                      <a:pt x="250733" y="1092811"/>
                      <a:pt x="267286" y="1103846"/>
                    </a:cubicBezTo>
                    <a:cubicBezTo>
                      <a:pt x="279624" y="1112071"/>
                      <a:pt x="295859" y="1112072"/>
                      <a:pt x="309489" y="1117913"/>
                    </a:cubicBezTo>
                    <a:cubicBezTo>
                      <a:pt x="328764" y="1126174"/>
                      <a:pt x="346124" y="1138686"/>
                      <a:pt x="365760" y="1146049"/>
                    </a:cubicBezTo>
                    <a:cubicBezTo>
                      <a:pt x="399331" y="1158638"/>
                      <a:pt x="477272" y="1169323"/>
                      <a:pt x="506437" y="1174184"/>
                    </a:cubicBezTo>
                    <a:cubicBezTo>
                      <a:pt x="543951" y="1169495"/>
                      <a:pt x="583877" y="1174157"/>
                      <a:pt x="618979" y="1160116"/>
                    </a:cubicBezTo>
                    <a:cubicBezTo>
                      <a:pt x="634677" y="1153837"/>
                      <a:pt x="640247" y="1133363"/>
                      <a:pt x="647114" y="1117913"/>
                    </a:cubicBezTo>
                    <a:cubicBezTo>
                      <a:pt x="659159" y="1090812"/>
                      <a:pt x="675249" y="1033507"/>
                      <a:pt x="675249" y="1033507"/>
                    </a:cubicBezTo>
                    <a:cubicBezTo>
                      <a:pt x="670560" y="953790"/>
                      <a:pt x="661182" y="874211"/>
                      <a:pt x="661182" y="794356"/>
                    </a:cubicBezTo>
                    <a:cubicBezTo>
                      <a:pt x="661182" y="728540"/>
                      <a:pt x="667981" y="662823"/>
                      <a:pt x="675249" y="597409"/>
                    </a:cubicBezTo>
                    <a:cubicBezTo>
                      <a:pt x="677384" y="578193"/>
                      <a:pt x="679724" y="557925"/>
                      <a:pt x="689317" y="541138"/>
                    </a:cubicBezTo>
                    <a:cubicBezTo>
                      <a:pt x="699188" y="523865"/>
                      <a:pt x="714967" y="509971"/>
                      <a:pt x="731520" y="498935"/>
                    </a:cubicBezTo>
                    <a:cubicBezTo>
                      <a:pt x="743858" y="490710"/>
                      <a:pt x="759655" y="489556"/>
                      <a:pt x="773723" y="484867"/>
                    </a:cubicBezTo>
                    <a:cubicBezTo>
                      <a:pt x="840479" y="418111"/>
                      <a:pt x="804829" y="436984"/>
                      <a:pt x="872197" y="414529"/>
                    </a:cubicBezTo>
                    <a:cubicBezTo>
                      <a:pt x="906810" y="379916"/>
                      <a:pt x="927820" y="351548"/>
                      <a:pt x="970671" y="330123"/>
                    </a:cubicBezTo>
                    <a:cubicBezTo>
                      <a:pt x="983934" y="323491"/>
                      <a:pt x="998806" y="320744"/>
                      <a:pt x="1012874" y="316055"/>
                    </a:cubicBezTo>
                    <a:cubicBezTo>
                      <a:pt x="1031631" y="297298"/>
                      <a:pt x="1060757" y="284949"/>
                      <a:pt x="1069145" y="259784"/>
                    </a:cubicBezTo>
                    <a:cubicBezTo>
                      <a:pt x="1082427" y="219937"/>
                      <a:pt x="1081978" y="208944"/>
                      <a:pt x="1111348" y="175378"/>
                    </a:cubicBezTo>
                    <a:cubicBezTo>
                      <a:pt x="1133183" y="150424"/>
                      <a:pt x="1158240" y="128485"/>
                      <a:pt x="1181686" y="105039"/>
                    </a:cubicBezTo>
                    <a:cubicBezTo>
                      <a:pt x="1191065" y="95660"/>
                      <a:pt x="1197239" y="81098"/>
                      <a:pt x="1209822" y="76904"/>
                    </a:cubicBezTo>
                    <a:cubicBezTo>
                      <a:pt x="1268065" y="57489"/>
                      <a:pt x="1239687" y="71061"/>
                      <a:pt x="1294228" y="34701"/>
                    </a:cubicBezTo>
                    <a:cubicBezTo>
                      <a:pt x="1422058" y="52963"/>
                      <a:pt x="1361248" y="38284"/>
                      <a:pt x="1477108" y="76904"/>
                    </a:cubicBezTo>
                    <a:lnTo>
                      <a:pt x="1519311" y="90972"/>
                    </a:lnTo>
                    <a:lnTo>
                      <a:pt x="1561514" y="105039"/>
                    </a:lnTo>
                    <a:cubicBezTo>
                      <a:pt x="1674759" y="95602"/>
                      <a:pt x="1701170" y="102532"/>
                      <a:pt x="1786597" y="76904"/>
                    </a:cubicBezTo>
                    <a:cubicBezTo>
                      <a:pt x="1815003" y="68382"/>
                      <a:pt x="1871003" y="48769"/>
                      <a:pt x="1871003" y="48769"/>
                    </a:cubicBezTo>
                    <a:cubicBezTo>
                      <a:pt x="1895451" y="-24574"/>
                      <a:pt x="1870242" y="6566"/>
                      <a:pt x="1983545" y="6566"/>
                    </a:cubicBez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100">
                <a:extLst>
                  <a:ext uri="{FF2B5EF4-FFF2-40B4-BE49-F238E27FC236}">
                    <a16:creationId xmlns:a16="http://schemas.microsoft.com/office/drawing/2014/main" id="{9AC7BF1E-905F-7645-A36A-F174BB5AA44E}"/>
                  </a:ext>
                </a:extLst>
              </p:cNvPr>
              <p:cNvSpPr/>
              <p:nvPr/>
            </p:nvSpPr>
            <p:spPr>
              <a:xfrm>
                <a:off x="5303520" y="1786597"/>
                <a:ext cx="1688123" cy="1237957"/>
              </a:xfrm>
              <a:custGeom>
                <a:avLst/>
                <a:gdLst>
                  <a:gd name="connsiteX0" fmla="*/ 0 w 1688123"/>
                  <a:gd name="connsiteY0" fmla="*/ 1237957 h 1237957"/>
                  <a:gd name="connsiteX1" fmla="*/ 126609 w 1688123"/>
                  <a:gd name="connsiteY1" fmla="*/ 1125415 h 1237957"/>
                  <a:gd name="connsiteX2" fmla="*/ 140677 w 1688123"/>
                  <a:gd name="connsiteY2" fmla="*/ 1055077 h 1237957"/>
                  <a:gd name="connsiteX3" fmla="*/ 168812 w 1688123"/>
                  <a:gd name="connsiteY3" fmla="*/ 956603 h 1237957"/>
                  <a:gd name="connsiteX4" fmla="*/ 211015 w 1688123"/>
                  <a:gd name="connsiteY4" fmla="*/ 745588 h 1237957"/>
                  <a:gd name="connsiteX5" fmla="*/ 225083 w 1688123"/>
                  <a:gd name="connsiteY5" fmla="*/ 703385 h 1237957"/>
                  <a:gd name="connsiteX6" fmla="*/ 253218 w 1688123"/>
                  <a:gd name="connsiteY6" fmla="*/ 661181 h 1237957"/>
                  <a:gd name="connsiteX7" fmla="*/ 267286 w 1688123"/>
                  <a:gd name="connsiteY7" fmla="*/ 618978 h 1237957"/>
                  <a:gd name="connsiteX8" fmla="*/ 379828 w 1688123"/>
                  <a:gd name="connsiteY8" fmla="*/ 534572 h 1237957"/>
                  <a:gd name="connsiteX9" fmla="*/ 464234 w 1688123"/>
                  <a:gd name="connsiteY9" fmla="*/ 478301 h 1237957"/>
                  <a:gd name="connsiteX10" fmla="*/ 548640 w 1688123"/>
                  <a:gd name="connsiteY10" fmla="*/ 450166 h 1237957"/>
                  <a:gd name="connsiteX11" fmla="*/ 590843 w 1688123"/>
                  <a:gd name="connsiteY11" fmla="*/ 422031 h 1237957"/>
                  <a:gd name="connsiteX12" fmla="*/ 717452 w 1688123"/>
                  <a:gd name="connsiteY12" fmla="*/ 379828 h 1237957"/>
                  <a:gd name="connsiteX13" fmla="*/ 801858 w 1688123"/>
                  <a:gd name="connsiteY13" fmla="*/ 351692 h 1237957"/>
                  <a:gd name="connsiteX14" fmla="*/ 844062 w 1688123"/>
                  <a:gd name="connsiteY14" fmla="*/ 337625 h 1237957"/>
                  <a:gd name="connsiteX15" fmla="*/ 914400 w 1688123"/>
                  <a:gd name="connsiteY15" fmla="*/ 323557 h 1237957"/>
                  <a:gd name="connsiteX16" fmla="*/ 1237957 w 1688123"/>
                  <a:gd name="connsiteY16" fmla="*/ 337625 h 1237957"/>
                  <a:gd name="connsiteX17" fmla="*/ 1674055 w 1688123"/>
                  <a:gd name="connsiteY17" fmla="*/ 309489 h 1237957"/>
                  <a:gd name="connsiteX18" fmla="*/ 1688123 w 1688123"/>
                  <a:gd name="connsiteY18" fmla="*/ 267286 h 1237957"/>
                  <a:gd name="connsiteX19" fmla="*/ 1674055 w 1688123"/>
                  <a:gd name="connsiteY19" fmla="*/ 0 h 1237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88123" h="1237957">
                    <a:moveTo>
                      <a:pt x="0" y="1237957"/>
                    </a:moveTo>
                    <a:cubicBezTo>
                      <a:pt x="40220" y="1209228"/>
                      <a:pt x="106281" y="1179623"/>
                      <a:pt x="126609" y="1125415"/>
                    </a:cubicBezTo>
                    <a:cubicBezTo>
                      <a:pt x="135005" y="1103027"/>
                      <a:pt x="134878" y="1078273"/>
                      <a:pt x="140677" y="1055077"/>
                    </a:cubicBezTo>
                    <a:cubicBezTo>
                      <a:pt x="160767" y="974717"/>
                      <a:pt x="151268" y="1053095"/>
                      <a:pt x="168812" y="956603"/>
                    </a:cubicBezTo>
                    <a:cubicBezTo>
                      <a:pt x="187659" y="852944"/>
                      <a:pt x="175643" y="851703"/>
                      <a:pt x="211015" y="745588"/>
                    </a:cubicBezTo>
                    <a:cubicBezTo>
                      <a:pt x="215704" y="731520"/>
                      <a:pt x="218451" y="716648"/>
                      <a:pt x="225083" y="703385"/>
                    </a:cubicBezTo>
                    <a:cubicBezTo>
                      <a:pt x="232644" y="688262"/>
                      <a:pt x="245657" y="676304"/>
                      <a:pt x="253218" y="661181"/>
                    </a:cubicBezTo>
                    <a:cubicBezTo>
                      <a:pt x="259850" y="647918"/>
                      <a:pt x="258389" y="630841"/>
                      <a:pt x="267286" y="618978"/>
                    </a:cubicBezTo>
                    <a:cubicBezTo>
                      <a:pt x="360531" y="494653"/>
                      <a:pt x="300614" y="578580"/>
                      <a:pt x="379828" y="534572"/>
                    </a:cubicBezTo>
                    <a:cubicBezTo>
                      <a:pt x="409387" y="518150"/>
                      <a:pt x="432155" y="488994"/>
                      <a:pt x="464234" y="478301"/>
                    </a:cubicBezTo>
                    <a:cubicBezTo>
                      <a:pt x="492369" y="468923"/>
                      <a:pt x="523964" y="466617"/>
                      <a:pt x="548640" y="450166"/>
                    </a:cubicBezTo>
                    <a:cubicBezTo>
                      <a:pt x="562708" y="440788"/>
                      <a:pt x="575393" y="428898"/>
                      <a:pt x="590843" y="422031"/>
                    </a:cubicBezTo>
                    <a:cubicBezTo>
                      <a:pt x="590868" y="422020"/>
                      <a:pt x="696337" y="386866"/>
                      <a:pt x="717452" y="379828"/>
                    </a:cubicBezTo>
                    <a:lnTo>
                      <a:pt x="801858" y="351692"/>
                    </a:lnTo>
                    <a:cubicBezTo>
                      <a:pt x="815926" y="347003"/>
                      <a:pt x="829521" y="340533"/>
                      <a:pt x="844062" y="337625"/>
                    </a:cubicBezTo>
                    <a:lnTo>
                      <a:pt x="914400" y="323557"/>
                    </a:lnTo>
                    <a:cubicBezTo>
                      <a:pt x="1022252" y="328246"/>
                      <a:pt x="1130003" y="337625"/>
                      <a:pt x="1237957" y="337625"/>
                    </a:cubicBezTo>
                    <a:cubicBezTo>
                      <a:pt x="1602880" y="337625"/>
                      <a:pt x="1512155" y="363457"/>
                      <a:pt x="1674055" y="309489"/>
                    </a:cubicBezTo>
                    <a:cubicBezTo>
                      <a:pt x="1678744" y="295421"/>
                      <a:pt x="1688123" y="282115"/>
                      <a:pt x="1688123" y="267286"/>
                    </a:cubicBezTo>
                    <a:cubicBezTo>
                      <a:pt x="1688123" y="178067"/>
                      <a:pt x="1674055" y="0"/>
                      <a:pt x="1674055" y="0"/>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102">
                <a:extLst>
                  <a:ext uri="{FF2B5EF4-FFF2-40B4-BE49-F238E27FC236}">
                    <a16:creationId xmlns:a16="http://schemas.microsoft.com/office/drawing/2014/main" id="{0FEA9ABD-4BA3-9142-8FB5-4366AFE3256E}"/>
                  </a:ext>
                </a:extLst>
              </p:cNvPr>
              <p:cNvSpPr/>
              <p:nvPr/>
            </p:nvSpPr>
            <p:spPr>
              <a:xfrm>
                <a:off x="4867422" y="1294228"/>
                <a:ext cx="1786596" cy="1505663"/>
              </a:xfrm>
              <a:custGeom>
                <a:avLst/>
                <a:gdLst>
                  <a:gd name="connsiteX0" fmla="*/ 1786596 w 1786596"/>
                  <a:gd name="connsiteY0" fmla="*/ 0 h 1505663"/>
                  <a:gd name="connsiteX1" fmla="*/ 1702190 w 1786596"/>
                  <a:gd name="connsiteY1" fmla="*/ 140677 h 1505663"/>
                  <a:gd name="connsiteX2" fmla="*/ 1631852 w 1786596"/>
                  <a:gd name="connsiteY2" fmla="*/ 225083 h 1505663"/>
                  <a:gd name="connsiteX3" fmla="*/ 1589649 w 1786596"/>
                  <a:gd name="connsiteY3" fmla="*/ 309489 h 1505663"/>
                  <a:gd name="connsiteX4" fmla="*/ 1533378 w 1786596"/>
                  <a:gd name="connsiteY4" fmla="*/ 379827 h 1505663"/>
                  <a:gd name="connsiteX5" fmla="*/ 1491175 w 1786596"/>
                  <a:gd name="connsiteY5" fmla="*/ 464234 h 1505663"/>
                  <a:gd name="connsiteX6" fmla="*/ 1477107 w 1786596"/>
                  <a:gd name="connsiteY6" fmla="*/ 520504 h 1505663"/>
                  <a:gd name="connsiteX7" fmla="*/ 1434904 w 1786596"/>
                  <a:gd name="connsiteY7" fmla="*/ 647114 h 1505663"/>
                  <a:gd name="connsiteX8" fmla="*/ 1420836 w 1786596"/>
                  <a:gd name="connsiteY8" fmla="*/ 689317 h 1505663"/>
                  <a:gd name="connsiteX9" fmla="*/ 1406769 w 1786596"/>
                  <a:gd name="connsiteY9" fmla="*/ 731520 h 1505663"/>
                  <a:gd name="connsiteX10" fmla="*/ 1378633 w 1786596"/>
                  <a:gd name="connsiteY10" fmla="*/ 759655 h 1505663"/>
                  <a:gd name="connsiteX11" fmla="*/ 1350498 w 1786596"/>
                  <a:gd name="connsiteY11" fmla="*/ 844061 h 1505663"/>
                  <a:gd name="connsiteX12" fmla="*/ 1336430 w 1786596"/>
                  <a:gd name="connsiteY12" fmla="*/ 886264 h 1505663"/>
                  <a:gd name="connsiteX13" fmla="*/ 1308295 w 1786596"/>
                  <a:gd name="connsiteY13" fmla="*/ 928467 h 1505663"/>
                  <a:gd name="connsiteX14" fmla="*/ 1266092 w 1786596"/>
                  <a:gd name="connsiteY14" fmla="*/ 998806 h 1505663"/>
                  <a:gd name="connsiteX15" fmla="*/ 1252024 w 1786596"/>
                  <a:gd name="connsiteY15" fmla="*/ 1041009 h 1505663"/>
                  <a:gd name="connsiteX16" fmla="*/ 1223889 w 1786596"/>
                  <a:gd name="connsiteY16" fmla="*/ 1083212 h 1505663"/>
                  <a:gd name="connsiteX17" fmla="*/ 1195753 w 1786596"/>
                  <a:gd name="connsiteY17" fmla="*/ 1167618 h 1505663"/>
                  <a:gd name="connsiteX18" fmla="*/ 1181686 w 1786596"/>
                  <a:gd name="connsiteY18" fmla="*/ 1209821 h 1505663"/>
                  <a:gd name="connsiteX19" fmla="*/ 1153550 w 1786596"/>
                  <a:gd name="connsiteY19" fmla="*/ 1237957 h 1505663"/>
                  <a:gd name="connsiteX20" fmla="*/ 1069144 w 1786596"/>
                  <a:gd name="connsiteY20" fmla="*/ 1406769 h 1505663"/>
                  <a:gd name="connsiteX21" fmla="*/ 1041009 w 1786596"/>
                  <a:gd name="connsiteY21" fmla="*/ 1448972 h 1505663"/>
                  <a:gd name="connsiteX22" fmla="*/ 998806 w 1786596"/>
                  <a:gd name="connsiteY22" fmla="*/ 1463040 h 1505663"/>
                  <a:gd name="connsiteX23" fmla="*/ 970670 w 1786596"/>
                  <a:gd name="connsiteY23" fmla="*/ 1491175 h 1505663"/>
                  <a:gd name="connsiteX24" fmla="*/ 829993 w 1786596"/>
                  <a:gd name="connsiteY24" fmla="*/ 1491175 h 1505663"/>
                  <a:gd name="connsiteX25" fmla="*/ 731520 w 1786596"/>
                  <a:gd name="connsiteY25" fmla="*/ 1392701 h 1505663"/>
                  <a:gd name="connsiteX26" fmla="*/ 703384 w 1786596"/>
                  <a:gd name="connsiteY26" fmla="*/ 1350498 h 1505663"/>
                  <a:gd name="connsiteX27" fmla="*/ 661181 w 1786596"/>
                  <a:gd name="connsiteY27" fmla="*/ 1167618 h 1505663"/>
                  <a:gd name="connsiteX28" fmla="*/ 633046 w 1786596"/>
                  <a:gd name="connsiteY28" fmla="*/ 1083212 h 1505663"/>
                  <a:gd name="connsiteX29" fmla="*/ 604910 w 1786596"/>
                  <a:gd name="connsiteY29" fmla="*/ 998806 h 1505663"/>
                  <a:gd name="connsiteX30" fmla="*/ 590843 w 1786596"/>
                  <a:gd name="connsiteY30" fmla="*/ 956603 h 1505663"/>
                  <a:gd name="connsiteX31" fmla="*/ 562707 w 1786596"/>
                  <a:gd name="connsiteY31" fmla="*/ 928467 h 1505663"/>
                  <a:gd name="connsiteX32" fmla="*/ 534572 w 1786596"/>
                  <a:gd name="connsiteY32" fmla="*/ 844061 h 1505663"/>
                  <a:gd name="connsiteX33" fmla="*/ 478301 w 1786596"/>
                  <a:gd name="connsiteY33" fmla="*/ 787790 h 1505663"/>
                  <a:gd name="connsiteX34" fmla="*/ 422030 w 1786596"/>
                  <a:gd name="connsiteY34" fmla="*/ 717452 h 1505663"/>
                  <a:gd name="connsiteX35" fmla="*/ 379827 w 1786596"/>
                  <a:gd name="connsiteY35" fmla="*/ 689317 h 1505663"/>
                  <a:gd name="connsiteX36" fmla="*/ 337624 w 1786596"/>
                  <a:gd name="connsiteY36" fmla="*/ 618978 h 1505663"/>
                  <a:gd name="connsiteX37" fmla="*/ 323556 w 1786596"/>
                  <a:gd name="connsiteY37" fmla="*/ 576775 h 1505663"/>
                  <a:gd name="connsiteX38" fmla="*/ 239150 w 1786596"/>
                  <a:gd name="connsiteY38" fmla="*/ 464234 h 1505663"/>
                  <a:gd name="connsiteX39" fmla="*/ 196947 w 1786596"/>
                  <a:gd name="connsiteY39" fmla="*/ 450166 h 1505663"/>
                  <a:gd name="connsiteX40" fmla="*/ 98473 w 1786596"/>
                  <a:gd name="connsiteY40" fmla="*/ 365760 h 1505663"/>
                  <a:gd name="connsiteX41" fmla="*/ 70338 w 1786596"/>
                  <a:gd name="connsiteY41" fmla="*/ 337624 h 1505663"/>
                  <a:gd name="connsiteX42" fmla="*/ 28135 w 1786596"/>
                  <a:gd name="connsiteY42" fmla="*/ 323557 h 1505663"/>
                  <a:gd name="connsiteX43" fmla="*/ 0 w 1786596"/>
                  <a:gd name="connsiteY43" fmla="*/ 295421 h 1505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786596" h="1505663">
                    <a:moveTo>
                      <a:pt x="1786596" y="0"/>
                    </a:moveTo>
                    <a:cubicBezTo>
                      <a:pt x="1781823" y="8353"/>
                      <a:pt x="1724515" y="113887"/>
                      <a:pt x="1702190" y="140677"/>
                    </a:cubicBezTo>
                    <a:cubicBezTo>
                      <a:pt x="1663299" y="187345"/>
                      <a:pt x="1658048" y="172692"/>
                      <a:pt x="1631852" y="225083"/>
                    </a:cubicBezTo>
                    <a:cubicBezTo>
                      <a:pt x="1597185" y="294417"/>
                      <a:pt x="1643400" y="242301"/>
                      <a:pt x="1589649" y="309489"/>
                    </a:cubicBezTo>
                    <a:cubicBezTo>
                      <a:pt x="1554754" y="353108"/>
                      <a:pt x="1562247" y="322090"/>
                      <a:pt x="1533378" y="379827"/>
                    </a:cubicBezTo>
                    <a:cubicBezTo>
                      <a:pt x="1475132" y="496318"/>
                      <a:pt x="1571810" y="343278"/>
                      <a:pt x="1491175" y="464234"/>
                    </a:cubicBezTo>
                    <a:cubicBezTo>
                      <a:pt x="1486486" y="482991"/>
                      <a:pt x="1482663" y="501985"/>
                      <a:pt x="1477107" y="520504"/>
                    </a:cubicBezTo>
                    <a:cubicBezTo>
                      <a:pt x="1477105" y="520511"/>
                      <a:pt x="1441939" y="626010"/>
                      <a:pt x="1434904" y="647114"/>
                    </a:cubicBezTo>
                    <a:lnTo>
                      <a:pt x="1420836" y="689317"/>
                    </a:lnTo>
                    <a:cubicBezTo>
                      <a:pt x="1416147" y="703385"/>
                      <a:pt x="1417255" y="721035"/>
                      <a:pt x="1406769" y="731520"/>
                    </a:cubicBezTo>
                    <a:lnTo>
                      <a:pt x="1378633" y="759655"/>
                    </a:lnTo>
                    <a:lnTo>
                      <a:pt x="1350498" y="844061"/>
                    </a:lnTo>
                    <a:cubicBezTo>
                      <a:pt x="1345809" y="858129"/>
                      <a:pt x="1344655" y="873926"/>
                      <a:pt x="1336430" y="886264"/>
                    </a:cubicBezTo>
                    <a:cubicBezTo>
                      <a:pt x="1327052" y="900332"/>
                      <a:pt x="1315856" y="913345"/>
                      <a:pt x="1308295" y="928467"/>
                    </a:cubicBezTo>
                    <a:cubicBezTo>
                      <a:pt x="1271771" y="1001515"/>
                      <a:pt x="1321046" y="943850"/>
                      <a:pt x="1266092" y="998806"/>
                    </a:cubicBezTo>
                    <a:cubicBezTo>
                      <a:pt x="1261403" y="1012874"/>
                      <a:pt x="1258656" y="1027746"/>
                      <a:pt x="1252024" y="1041009"/>
                    </a:cubicBezTo>
                    <a:cubicBezTo>
                      <a:pt x="1244463" y="1056131"/>
                      <a:pt x="1230756" y="1067762"/>
                      <a:pt x="1223889" y="1083212"/>
                    </a:cubicBezTo>
                    <a:cubicBezTo>
                      <a:pt x="1211844" y="1110313"/>
                      <a:pt x="1205131" y="1139483"/>
                      <a:pt x="1195753" y="1167618"/>
                    </a:cubicBezTo>
                    <a:cubicBezTo>
                      <a:pt x="1191064" y="1181686"/>
                      <a:pt x="1192171" y="1199336"/>
                      <a:pt x="1181686" y="1209821"/>
                    </a:cubicBezTo>
                    <a:lnTo>
                      <a:pt x="1153550" y="1237957"/>
                    </a:lnTo>
                    <a:cubicBezTo>
                      <a:pt x="1114722" y="1354443"/>
                      <a:pt x="1141866" y="1297685"/>
                      <a:pt x="1069144" y="1406769"/>
                    </a:cubicBezTo>
                    <a:cubicBezTo>
                      <a:pt x="1059766" y="1420837"/>
                      <a:pt x="1057049" y="1443625"/>
                      <a:pt x="1041009" y="1448972"/>
                    </a:cubicBezTo>
                    <a:lnTo>
                      <a:pt x="998806" y="1463040"/>
                    </a:lnTo>
                    <a:cubicBezTo>
                      <a:pt x="989427" y="1472418"/>
                      <a:pt x="982043" y="1484351"/>
                      <a:pt x="970670" y="1491175"/>
                    </a:cubicBezTo>
                    <a:cubicBezTo>
                      <a:pt x="923451" y="1519506"/>
                      <a:pt x="884024" y="1498894"/>
                      <a:pt x="829993" y="1491175"/>
                    </a:cubicBezTo>
                    <a:cubicBezTo>
                      <a:pt x="755711" y="1466414"/>
                      <a:pt x="796016" y="1489446"/>
                      <a:pt x="731520" y="1392701"/>
                    </a:cubicBezTo>
                    <a:lnTo>
                      <a:pt x="703384" y="1350498"/>
                    </a:lnTo>
                    <a:cubicBezTo>
                      <a:pt x="692225" y="1294705"/>
                      <a:pt x="678146" y="1218513"/>
                      <a:pt x="661181" y="1167618"/>
                    </a:cubicBezTo>
                    <a:lnTo>
                      <a:pt x="633046" y="1083212"/>
                    </a:lnTo>
                    <a:lnTo>
                      <a:pt x="604910" y="998806"/>
                    </a:lnTo>
                    <a:cubicBezTo>
                      <a:pt x="600221" y="984738"/>
                      <a:pt x="601328" y="967088"/>
                      <a:pt x="590843" y="956603"/>
                    </a:cubicBezTo>
                    <a:lnTo>
                      <a:pt x="562707" y="928467"/>
                    </a:lnTo>
                    <a:cubicBezTo>
                      <a:pt x="553329" y="900332"/>
                      <a:pt x="555543" y="865032"/>
                      <a:pt x="534572" y="844061"/>
                    </a:cubicBezTo>
                    <a:cubicBezTo>
                      <a:pt x="515815" y="825304"/>
                      <a:pt x="493015" y="809861"/>
                      <a:pt x="478301" y="787790"/>
                    </a:cubicBezTo>
                    <a:cubicBezTo>
                      <a:pt x="457409" y="756451"/>
                      <a:pt x="450668" y="740362"/>
                      <a:pt x="422030" y="717452"/>
                    </a:cubicBezTo>
                    <a:cubicBezTo>
                      <a:pt x="408828" y="706890"/>
                      <a:pt x="393895" y="698695"/>
                      <a:pt x="379827" y="689317"/>
                    </a:cubicBezTo>
                    <a:cubicBezTo>
                      <a:pt x="339980" y="569770"/>
                      <a:pt x="395553" y="715525"/>
                      <a:pt x="337624" y="618978"/>
                    </a:cubicBezTo>
                    <a:cubicBezTo>
                      <a:pt x="329995" y="606263"/>
                      <a:pt x="330757" y="589738"/>
                      <a:pt x="323556" y="576775"/>
                    </a:cubicBezTo>
                    <a:cubicBezTo>
                      <a:pt x="320062" y="570486"/>
                      <a:pt x="267610" y="481310"/>
                      <a:pt x="239150" y="464234"/>
                    </a:cubicBezTo>
                    <a:cubicBezTo>
                      <a:pt x="226434" y="456605"/>
                      <a:pt x="211015" y="454855"/>
                      <a:pt x="196947" y="450166"/>
                    </a:cubicBezTo>
                    <a:cubicBezTo>
                      <a:pt x="61481" y="314700"/>
                      <a:pt x="205604" y="451466"/>
                      <a:pt x="98473" y="365760"/>
                    </a:cubicBezTo>
                    <a:cubicBezTo>
                      <a:pt x="88116" y="357474"/>
                      <a:pt x="81711" y="344448"/>
                      <a:pt x="70338" y="337624"/>
                    </a:cubicBezTo>
                    <a:cubicBezTo>
                      <a:pt x="57623" y="329995"/>
                      <a:pt x="42203" y="328246"/>
                      <a:pt x="28135" y="323557"/>
                    </a:cubicBezTo>
                    <a:lnTo>
                      <a:pt x="0" y="295421"/>
                    </a:lnTo>
                  </a:path>
                </a:pathLst>
              </a:cu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9" name="Group 128">
              <a:extLst>
                <a:ext uri="{FF2B5EF4-FFF2-40B4-BE49-F238E27FC236}">
                  <a16:creationId xmlns:a16="http://schemas.microsoft.com/office/drawing/2014/main" id="{E7B1CBA5-0343-3541-8480-4EB366AA4594}"/>
                </a:ext>
              </a:extLst>
            </p:cNvPr>
            <p:cNvGrpSpPr/>
            <p:nvPr/>
          </p:nvGrpSpPr>
          <p:grpSpPr>
            <a:xfrm>
              <a:off x="6160911" y="951543"/>
              <a:ext cx="950913" cy="953592"/>
              <a:chOff x="4672065" y="923079"/>
              <a:chExt cx="2474678" cy="2414629"/>
            </a:xfrm>
          </p:grpSpPr>
          <p:sp>
            <p:nvSpPr>
              <p:cNvPr id="130" name="Donut 129">
                <a:extLst>
                  <a:ext uri="{FF2B5EF4-FFF2-40B4-BE49-F238E27FC236}">
                    <a16:creationId xmlns:a16="http://schemas.microsoft.com/office/drawing/2014/main" id="{684AD21D-5E55-4D4C-815C-EC2461BCB1A5}"/>
                  </a:ext>
                </a:extLst>
              </p:cNvPr>
              <p:cNvSpPr/>
              <p:nvPr/>
            </p:nvSpPr>
            <p:spPr>
              <a:xfrm>
                <a:off x="4672065" y="923079"/>
                <a:ext cx="2474678" cy="2414629"/>
              </a:xfrm>
              <a:prstGeom prst="donut">
                <a:avLst>
                  <a:gd name="adj" fmla="val 926"/>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1" name="Oval 130">
                <a:extLst>
                  <a:ext uri="{FF2B5EF4-FFF2-40B4-BE49-F238E27FC236}">
                    <a16:creationId xmlns:a16="http://schemas.microsoft.com/office/drawing/2014/main" id="{259F8B21-085E-F74F-ADB7-937B546A2422}"/>
                  </a:ext>
                </a:extLst>
              </p:cNvPr>
              <p:cNvSpPr/>
              <p:nvPr/>
            </p:nvSpPr>
            <p:spPr>
              <a:xfrm>
                <a:off x="5105611" y="129112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32" name="Oval 131">
                <a:extLst>
                  <a:ext uri="{FF2B5EF4-FFF2-40B4-BE49-F238E27FC236}">
                    <a16:creationId xmlns:a16="http://schemas.microsoft.com/office/drawing/2014/main" id="{78D13F61-E276-A944-8CC5-4CB82E8E314C}"/>
                  </a:ext>
                </a:extLst>
              </p:cNvPr>
              <p:cNvSpPr/>
              <p:nvPr/>
            </p:nvSpPr>
            <p:spPr>
              <a:xfrm>
                <a:off x="5436714" y="1055055"/>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33" name="Oval 132">
                <a:extLst>
                  <a:ext uri="{FF2B5EF4-FFF2-40B4-BE49-F238E27FC236}">
                    <a16:creationId xmlns:a16="http://schemas.microsoft.com/office/drawing/2014/main" id="{230E51C7-3427-0046-9BC0-9C93B0E92FB4}"/>
                  </a:ext>
                </a:extLst>
              </p:cNvPr>
              <p:cNvSpPr/>
              <p:nvPr/>
            </p:nvSpPr>
            <p:spPr>
              <a:xfrm>
                <a:off x="5615281" y="1837462"/>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34" name="Oval 133">
                <a:extLst>
                  <a:ext uri="{FF2B5EF4-FFF2-40B4-BE49-F238E27FC236}">
                    <a16:creationId xmlns:a16="http://schemas.microsoft.com/office/drawing/2014/main" id="{21F0DE37-A006-6D4E-99FD-6B159663A088}"/>
                  </a:ext>
                </a:extLst>
              </p:cNvPr>
              <p:cNvSpPr/>
              <p:nvPr/>
            </p:nvSpPr>
            <p:spPr>
              <a:xfrm>
                <a:off x="6186576" y="1136986"/>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35" name="Oval 134">
                <a:extLst>
                  <a:ext uri="{FF2B5EF4-FFF2-40B4-BE49-F238E27FC236}">
                    <a16:creationId xmlns:a16="http://schemas.microsoft.com/office/drawing/2014/main" id="{4449C811-4B0D-E74A-AD1F-72A104FEE62E}"/>
                  </a:ext>
                </a:extLst>
              </p:cNvPr>
              <p:cNvSpPr/>
              <p:nvPr/>
            </p:nvSpPr>
            <p:spPr>
              <a:xfrm>
                <a:off x="4840839" y="188197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36" name="Oval 135">
                <a:extLst>
                  <a:ext uri="{FF2B5EF4-FFF2-40B4-BE49-F238E27FC236}">
                    <a16:creationId xmlns:a16="http://schemas.microsoft.com/office/drawing/2014/main" id="{F1D6714F-DD6B-FF40-B35C-7E9957606E3E}"/>
                  </a:ext>
                </a:extLst>
              </p:cNvPr>
              <p:cNvSpPr/>
              <p:nvPr/>
            </p:nvSpPr>
            <p:spPr>
              <a:xfrm>
                <a:off x="6543748" y="15860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37" name="Oval 136">
                <a:extLst>
                  <a:ext uri="{FF2B5EF4-FFF2-40B4-BE49-F238E27FC236}">
                    <a16:creationId xmlns:a16="http://schemas.microsoft.com/office/drawing/2014/main" id="{CD38B313-0663-5E4E-B175-84D7C1A67C8F}"/>
                  </a:ext>
                </a:extLst>
              </p:cNvPr>
              <p:cNvSpPr/>
              <p:nvPr/>
            </p:nvSpPr>
            <p:spPr>
              <a:xfrm>
                <a:off x="5969549" y="156544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38" name="Oval 137">
                <a:extLst>
                  <a:ext uri="{FF2B5EF4-FFF2-40B4-BE49-F238E27FC236}">
                    <a16:creationId xmlns:a16="http://schemas.microsoft.com/office/drawing/2014/main" id="{36611533-AEDF-7147-B1E6-12D8DB60EBD1}"/>
                  </a:ext>
                </a:extLst>
              </p:cNvPr>
              <p:cNvSpPr/>
              <p:nvPr/>
            </p:nvSpPr>
            <p:spPr>
              <a:xfrm>
                <a:off x="5136139" y="216265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39" name="Oval 138">
                <a:extLst>
                  <a:ext uri="{FF2B5EF4-FFF2-40B4-BE49-F238E27FC236}">
                    <a16:creationId xmlns:a16="http://schemas.microsoft.com/office/drawing/2014/main" id="{4C5219B9-8F35-F545-ACBF-6D5157F669A8}"/>
                  </a:ext>
                </a:extLst>
              </p:cNvPr>
              <p:cNvSpPr/>
              <p:nvPr/>
            </p:nvSpPr>
            <p:spPr>
              <a:xfrm>
                <a:off x="6705526" y="21767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40" name="Oval 139">
                <a:extLst>
                  <a:ext uri="{FF2B5EF4-FFF2-40B4-BE49-F238E27FC236}">
                    <a16:creationId xmlns:a16="http://schemas.microsoft.com/office/drawing/2014/main" id="{6F12AE35-F82A-F449-8D94-87930D5179C9}"/>
                  </a:ext>
                </a:extLst>
              </p:cNvPr>
              <p:cNvSpPr/>
              <p:nvPr/>
            </p:nvSpPr>
            <p:spPr>
              <a:xfrm>
                <a:off x="6118990" y="2475344"/>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41" name="Oval 140">
                <a:extLst>
                  <a:ext uri="{FF2B5EF4-FFF2-40B4-BE49-F238E27FC236}">
                    <a16:creationId xmlns:a16="http://schemas.microsoft.com/office/drawing/2014/main" id="{B610A54D-0E56-0D4A-82C4-2ECAC12C95A8}"/>
                  </a:ext>
                </a:extLst>
              </p:cNvPr>
              <p:cNvSpPr/>
              <p:nvPr/>
            </p:nvSpPr>
            <p:spPr>
              <a:xfrm>
                <a:off x="4973796" y="2554313"/>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42" name="Oval 141">
                <a:extLst>
                  <a:ext uri="{FF2B5EF4-FFF2-40B4-BE49-F238E27FC236}">
                    <a16:creationId xmlns:a16="http://schemas.microsoft.com/office/drawing/2014/main" id="{DE32FF9B-C9AA-8D45-B0E9-6A29CD376B17}"/>
                  </a:ext>
                </a:extLst>
              </p:cNvPr>
              <p:cNvSpPr/>
              <p:nvPr/>
            </p:nvSpPr>
            <p:spPr>
              <a:xfrm>
                <a:off x="5713316" y="285403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43" name="Oval 142">
                <a:extLst>
                  <a:ext uri="{FF2B5EF4-FFF2-40B4-BE49-F238E27FC236}">
                    <a16:creationId xmlns:a16="http://schemas.microsoft.com/office/drawing/2014/main" id="{D134396B-D104-F94D-8117-CF12F02CEFC4}"/>
                  </a:ext>
                </a:extLst>
              </p:cNvPr>
              <p:cNvSpPr/>
              <p:nvPr/>
            </p:nvSpPr>
            <p:spPr>
              <a:xfrm>
                <a:off x="5737244" y="225440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44" name="Oval 143">
                <a:extLst>
                  <a:ext uri="{FF2B5EF4-FFF2-40B4-BE49-F238E27FC236}">
                    <a16:creationId xmlns:a16="http://schemas.microsoft.com/office/drawing/2014/main" id="{CDA373A1-7C90-AD45-ADF8-1A076A30B6CE}"/>
                  </a:ext>
                </a:extLst>
              </p:cNvPr>
              <p:cNvSpPr/>
              <p:nvPr/>
            </p:nvSpPr>
            <p:spPr>
              <a:xfrm>
                <a:off x="6500692" y="253779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45" name="Freeform 144">
                <a:extLst>
                  <a:ext uri="{FF2B5EF4-FFF2-40B4-BE49-F238E27FC236}">
                    <a16:creationId xmlns:a16="http://schemas.microsoft.com/office/drawing/2014/main" id="{E365F4B9-58F7-B84A-96A7-FA94CBAB9E66}"/>
                  </a:ext>
                </a:extLst>
              </p:cNvPr>
              <p:cNvSpPr/>
              <p:nvPr/>
            </p:nvSpPr>
            <p:spPr>
              <a:xfrm>
                <a:off x="5022166" y="1111348"/>
                <a:ext cx="942733" cy="689317"/>
              </a:xfrm>
              <a:custGeom>
                <a:avLst/>
                <a:gdLst>
                  <a:gd name="connsiteX0" fmla="*/ 0 w 942733"/>
                  <a:gd name="connsiteY0" fmla="*/ 604910 h 689317"/>
                  <a:gd name="connsiteX1" fmla="*/ 98474 w 942733"/>
                  <a:gd name="connsiteY1" fmla="*/ 633046 h 689317"/>
                  <a:gd name="connsiteX2" fmla="*/ 140677 w 942733"/>
                  <a:gd name="connsiteY2" fmla="*/ 661181 h 689317"/>
                  <a:gd name="connsiteX3" fmla="*/ 196948 w 942733"/>
                  <a:gd name="connsiteY3" fmla="*/ 675249 h 689317"/>
                  <a:gd name="connsiteX4" fmla="*/ 239151 w 942733"/>
                  <a:gd name="connsiteY4" fmla="*/ 689317 h 689317"/>
                  <a:gd name="connsiteX5" fmla="*/ 309489 w 942733"/>
                  <a:gd name="connsiteY5" fmla="*/ 675249 h 689317"/>
                  <a:gd name="connsiteX6" fmla="*/ 365760 w 942733"/>
                  <a:gd name="connsiteY6" fmla="*/ 618978 h 689317"/>
                  <a:gd name="connsiteX7" fmla="*/ 379828 w 942733"/>
                  <a:gd name="connsiteY7" fmla="*/ 576775 h 689317"/>
                  <a:gd name="connsiteX8" fmla="*/ 422031 w 942733"/>
                  <a:gd name="connsiteY8" fmla="*/ 548640 h 689317"/>
                  <a:gd name="connsiteX9" fmla="*/ 478302 w 942733"/>
                  <a:gd name="connsiteY9" fmla="*/ 492369 h 689317"/>
                  <a:gd name="connsiteX10" fmla="*/ 534572 w 942733"/>
                  <a:gd name="connsiteY10" fmla="*/ 422030 h 689317"/>
                  <a:gd name="connsiteX11" fmla="*/ 576776 w 942733"/>
                  <a:gd name="connsiteY11" fmla="*/ 407963 h 689317"/>
                  <a:gd name="connsiteX12" fmla="*/ 759656 w 942733"/>
                  <a:gd name="connsiteY12" fmla="*/ 393895 h 689317"/>
                  <a:gd name="connsiteX13" fmla="*/ 844062 w 942733"/>
                  <a:gd name="connsiteY13" fmla="*/ 351692 h 689317"/>
                  <a:gd name="connsiteX14" fmla="*/ 858129 w 942733"/>
                  <a:gd name="connsiteY14" fmla="*/ 309489 h 689317"/>
                  <a:gd name="connsiteX15" fmla="*/ 914400 w 942733"/>
                  <a:gd name="connsiteY15" fmla="*/ 253218 h 689317"/>
                  <a:gd name="connsiteX16" fmla="*/ 942536 w 942733"/>
                  <a:gd name="connsiteY16" fmla="*/ 168812 h 689317"/>
                  <a:gd name="connsiteX17" fmla="*/ 928468 w 942733"/>
                  <a:gd name="connsiteY17" fmla="*/ 0 h 68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42733" h="689317">
                    <a:moveTo>
                      <a:pt x="0" y="604910"/>
                    </a:moveTo>
                    <a:cubicBezTo>
                      <a:pt x="32825" y="614289"/>
                      <a:pt x="66777" y="620367"/>
                      <a:pt x="98474" y="633046"/>
                    </a:cubicBezTo>
                    <a:cubicBezTo>
                      <a:pt x="114172" y="639325"/>
                      <a:pt x="125137" y="654521"/>
                      <a:pt x="140677" y="661181"/>
                    </a:cubicBezTo>
                    <a:cubicBezTo>
                      <a:pt x="158448" y="668797"/>
                      <a:pt x="178358" y="669937"/>
                      <a:pt x="196948" y="675249"/>
                    </a:cubicBezTo>
                    <a:cubicBezTo>
                      <a:pt x="211206" y="679323"/>
                      <a:pt x="225083" y="684628"/>
                      <a:pt x="239151" y="689317"/>
                    </a:cubicBezTo>
                    <a:cubicBezTo>
                      <a:pt x="262597" y="684628"/>
                      <a:pt x="288588" y="686861"/>
                      <a:pt x="309489" y="675249"/>
                    </a:cubicBezTo>
                    <a:cubicBezTo>
                      <a:pt x="332677" y="662367"/>
                      <a:pt x="365760" y="618978"/>
                      <a:pt x="365760" y="618978"/>
                    </a:cubicBezTo>
                    <a:cubicBezTo>
                      <a:pt x="370449" y="604910"/>
                      <a:pt x="370565" y="588354"/>
                      <a:pt x="379828" y="576775"/>
                    </a:cubicBezTo>
                    <a:cubicBezTo>
                      <a:pt x="390390" y="563573"/>
                      <a:pt x="409194" y="559643"/>
                      <a:pt x="422031" y="548640"/>
                    </a:cubicBezTo>
                    <a:cubicBezTo>
                      <a:pt x="442171" y="531377"/>
                      <a:pt x="463588" y="514440"/>
                      <a:pt x="478302" y="492369"/>
                    </a:cubicBezTo>
                    <a:cubicBezTo>
                      <a:pt x="491079" y="473203"/>
                      <a:pt x="512301" y="435392"/>
                      <a:pt x="534572" y="422030"/>
                    </a:cubicBezTo>
                    <a:cubicBezTo>
                      <a:pt x="547288" y="414401"/>
                      <a:pt x="562062" y="409802"/>
                      <a:pt x="576776" y="407963"/>
                    </a:cubicBezTo>
                    <a:cubicBezTo>
                      <a:pt x="637444" y="400380"/>
                      <a:pt x="698696" y="398584"/>
                      <a:pt x="759656" y="393895"/>
                    </a:cubicBezTo>
                    <a:cubicBezTo>
                      <a:pt x="787457" y="384628"/>
                      <a:pt x="824230" y="376482"/>
                      <a:pt x="844062" y="351692"/>
                    </a:cubicBezTo>
                    <a:cubicBezTo>
                      <a:pt x="853325" y="340113"/>
                      <a:pt x="849510" y="321556"/>
                      <a:pt x="858129" y="309489"/>
                    </a:cubicBezTo>
                    <a:cubicBezTo>
                      <a:pt x="873547" y="287904"/>
                      <a:pt x="914400" y="253218"/>
                      <a:pt x="914400" y="253218"/>
                    </a:cubicBezTo>
                    <a:cubicBezTo>
                      <a:pt x="923779" y="225083"/>
                      <a:pt x="944999" y="198367"/>
                      <a:pt x="942536" y="168812"/>
                    </a:cubicBezTo>
                    <a:lnTo>
                      <a:pt x="928468" y="0"/>
                    </a:lnTo>
                  </a:path>
                </a:pathLst>
              </a:custGeom>
              <a:noFill/>
              <a:ln w="19050">
                <a:solidFill>
                  <a:srgbClr val="7030A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146" name="Freeform 145">
                <a:extLst>
                  <a:ext uri="{FF2B5EF4-FFF2-40B4-BE49-F238E27FC236}">
                    <a16:creationId xmlns:a16="http://schemas.microsoft.com/office/drawing/2014/main" id="{B8FD6004-255E-D341-9494-24BA3320ED8D}"/>
                  </a:ext>
                </a:extLst>
              </p:cNvPr>
              <p:cNvSpPr/>
              <p:nvPr/>
            </p:nvSpPr>
            <p:spPr>
              <a:xfrm>
                <a:off x="5753686" y="1645920"/>
                <a:ext cx="1294228" cy="1322363"/>
              </a:xfrm>
              <a:custGeom>
                <a:avLst/>
                <a:gdLst>
                  <a:gd name="connsiteX0" fmla="*/ 0 w 1294228"/>
                  <a:gd name="connsiteY0" fmla="*/ 0 h 1322363"/>
                  <a:gd name="connsiteX1" fmla="*/ 98474 w 1294228"/>
                  <a:gd name="connsiteY1" fmla="*/ 98474 h 1322363"/>
                  <a:gd name="connsiteX2" fmla="*/ 112542 w 1294228"/>
                  <a:gd name="connsiteY2" fmla="*/ 140677 h 1322363"/>
                  <a:gd name="connsiteX3" fmla="*/ 140677 w 1294228"/>
                  <a:gd name="connsiteY3" fmla="*/ 182880 h 1322363"/>
                  <a:gd name="connsiteX4" fmla="*/ 211016 w 1294228"/>
                  <a:gd name="connsiteY4" fmla="*/ 253218 h 1322363"/>
                  <a:gd name="connsiteX5" fmla="*/ 253219 w 1294228"/>
                  <a:gd name="connsiteY5" fmla="*/ 323557 h 1322363"/>
                  <a:gd name="connsiteX6" fmla="*/ 295422 w 1294228"/>
                  <a:gd name="connsiteY6" fmla="*/ 393895 h 1322363"/>
                  <a:gd name="connsiteX7" fmla="*/ 337625 w 1294228"/>
                  <a:gd name="connsiteY7" fmla="*/ 478302 h 1322363"/>
                  <a:gd name="connsiteX8" fmla="*/ 351692 w 1294228"/>
                  <a:gd name="connsiteY8" fmla="*/ 520505 h 1322363"/>
                  <a:gd name="connsiteX9" fmla="*/ 365760 w 1294228"/>
                  <a:gd name="connsiteY9" fmla="*/ 1153551 h 1322363"/>
                  <a:gd name="connsiteX10" fmla="*/ 379828 w 1294228"/>
                  <a:gd name="connsiteY10" fmla="*/ 1195754 h 1322363"/>
                  <a:gd name="connsiteX11" fmla="*/ 422031 w 1294228"/>
                  <a:gd name="connsiteY11" fmla="*/ 1223889 h 1322363"/>
                  <a:gd name="connsiteX12" fmla="*/ 520505 w 1294228"/>
                  <a:gd name="connsiteY12" fmla="*/ 1308295 h 1322363"/>
                  <a:gd name="connsiteX13" fmla="*/ 562708 w 1294228"/>
                  <a:gd name="connsiteY13" fmla="*/ 1322363 h 1322363"/>
                  <a:gd name="connsiteX14" fmla="*/ 647114 w 1294228"/>
                  <a:gd name="connsiteY14" fmla="*/ 1308295 h 1322363"/>
                  <a:gd name="connsiteX15" fmla="*/ 661182 w 1294228"/>
                  <a:gd name="connsiteY15" fmla="*/ 1266092 h 1322363"/>
                  <a:gd name="connsiteX16" fmla="*/ 689317 w 1294228"/>
                  <a:gd name="connsiteY16" fmla="*/ 1125415 h 1322363"/>
                  <a:gd name="connsiteX17" fmla="*/ 703385 w 1294228"/>
                  <a:gd name="connsiteY17" fmla="*/ 900332 h 1322363"/>
                  <a:gd name="connsiteX18" fmla="*/ 731520 w 1294228"/>
                  <a:gd name="connsiteY18" fmla="*/ 858129 h 1322363"/>
                  <a:gd name="connsiteX19" fmla="*/ 815926 w 1294228"/>
                  <a:gd name="connsiteY19" fmla="*/ 829994 h 1322363"/>
                  <a:gd name="connsiteX20" fmla="*/ 1069145 w 1294228"/>
                  <a:gd name="connsiteY20" fmla="*/ 844062 h 1322363"/>
                  <a:gd name="connsiteX21" fmla="*/ 1111348 w 1294228"/>
                  <a:gd name="connsiteY21" fmla="*/ 858129 h 1322363"/>
                  <a:gd name="connsiteX22" fmla="*/ 1195754 w 1294228"/>
                  <a:gd name="connsiteY22" fmla="*/ 872197 h 1322363"/>
                  <a:gd name="connsiteX23" fmla="*/ 1294228 w 1294228"/>
                  <a:gd name="connsiteY23" fmla="*/ 858129 h 1322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94228" h="1322363">
                    <a:moveTo>
                      <a:pt x="0" y="0"/>
                    </a:moveTo>
                    <a:cubicBezTo>
                      <a:pt x="32825" y="32825"/>
                      <a:pt x="69475" y="62225"/>
                      <a:pt x="98474" y="98474"/>
                    </a:cubicBezTo>
                    <a:cubicBezTo>
                      <a:pt x="107737" y="110053"/>
                      <a:pt x="105910" y="127414"/>
                      <a:pt x="112542" y="140677"/>
                    </a:cubicBezTo>
                    <a:cubicBezTo>
                      <a:pt x="120103" y="155799"/>
                      <a:pt x="129544" y="170156"/>
                      <a:pt x="140677" y="182880"/>
                    </a:cubicBezTo>
                    <a:cubicBezTo>
                      <a:pt x="162512" y="207834"/>
                      <a:pt x="211016" y="253218"/>
                      <a:pt x="211016" y="253218"/>
                    </a:cubicBezTo>
                    <a:cubicBezTo>
                      <a:pt x="250865" y="372773"/>
                      <a:pt x="195289" y="227007"/>
                      <a:pt x="253219" y="323557"/>
                    </a:cubicBezTo>
                    <a:cubicBezTo>
                      <a:pt x="308005" y="414866"/>
                      <a:pt x="224131" y="322607"/>
                      <a:pt x="295422" y="393895"/>
                    </a:cubicBezTo>
                    <a:cubicBezTo>
                      <a:pt x="330779" y="499972"/>
                      <a:pt x="283084" y="369219"/>
                      <a:pt x="337625" y="478302"/>
                    </a:cubicBezTo>
                    <a:cubicBezTo>
                      <a:pt x="344256" y="491565"/>
                      <a:pt x="347003" y="506437"/>
                      <a:pt x="351692" y="520505"/>
                    </a:cubicBezTo>
                    <a:cubicBezTo>
                      <a:pt x="356381" y="731520"/>
                      <a:pt x="356973" y="942667"/>
                      <a:pt x="365760" y="1153551"/>
                    </a:cubicBezTo>
                    <a:cubicBezTo>
                      <a:pt x="366377" y="1168367"/>
                      <a:pt x="370565" y="1184175"/>
                      <a:pt x="379828" y="1195754"/>
                    </a:cubicBezTo>
                    <a:cubicBezTo>
                      <a:pt x="390390" y="1208956"/>
                      <a:pt x="409194" y="1212886"/>
                      <a:pt x="422031" y="1223889"/>
                    </a:cubicBezTo>
                    <a:cubicBezTo>
                      <a:pt x="470490" y="1265425"/>
                      <a:pt x="468829" y="1282457"/>
                      <a:pt x="520505" y="1308295"/>
                    </a:cubicBezTo>
                    <a:cubicBezTo>
                      <a:pt x="533768" y="1314927"/>
                      <a:pt x="548640" y="1317674"/>
                      <a:pt x="562708" y="1322363"/>
                    </a:cubicBezTo>
                    <a:cubicBezTo>
                      <a:pt x="590843" y="1317674"/>
                      <a:pt x="622349" y="1322447"/>
                      <a:pt x="647114" y="1308295"/>
                    </a:cubicBezTo>
                    <a:cubicBezTo>
                      <a:pt x="659989" y="1300938"/>
                      <a:pt x="657108" y="1280350"/>
                      <a:pt x="661182" y="1266092"/>
                    </a:cubicBezTo>
                    <a:cubicBezTo>
                      <a:pt x="677969" y="1207338"/>
                      <a:pt x="678264" y="1191731"/>
                      <a:pt x="689317" y="1125415"/>
                    </a:cubicBezTo>
                    <a:cubicBezTo>
                      <a:pt x="694006" y="1050387"/>
                      <a:pt x="691661" y="974586"/>
                      <a:pt x="703385" y="900332"/>
                    </a:cubicBezTo>
                    <a:cubicBezTo>
                      <a:pt x="706022" y="883632"/>
                      <a:pt x="717183" y="867090"/>
                      <a:pt x="731520" y="858129"/>
                    </a:cubicBezTo>
                    <a:cubicBezTo>
                      <a:pt x="756669" y="842411"/>
                      <a:pt x="815926" y="829994"/>
                      <a:pt x="815926" y="829994"/>
                    </a:cubicBezTo>
                    <a:cubicBezTo>
                      <a:pt x="900332" y="834683"/>
                      <a:pt x="984989" y="836047"/>
                      <a:pt x="1069145" y="844062"/>
                    </a:cubicBezTo>
                    <a:cubicBezTo>
                      <a:pt x="1083907" y="845468"/>
                      <a:pt x="1096873" y="854912"/>
                      <a:pt x="1111348" y="858129"/>
                    </a:cubicBezTo>
                    <a:cubicBezTo>
                      <a:pt x="1139192" y="864317"/>
                      <a:pt x="1167619" y="867508"/>
                      <a:pt x="1195754" y="872197"/>
                    </a:cubicBezTo>
                    <a:lnTo>
                      <a:pt x="1294228" y="858129"/>
                    </a:lnTo>
                  </a:path>
                </a:pathLst>
              </a:custGeom>
              <a:noFill/>
              <a:ln w="127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Freeform 146">
                <a:extLst>
                  <a:ext uri="{FF2B5EF4-FFF2-40B4-BE49-F238E27FC236}">
                    <a16:creationId xmlns:a16="http://schemas.microsoft.com/office/drawing/2014/main" id="{77B95EFB-493F-5A45-BC39-4F3E5A41F9AE}"/>
                  </a:ext>
                </a:extLst>
              </p:cNvPr>
              <p:cNvSpPr/>
              <p:nvPr/>
            </p:nvSpPr>
            <p:spPr>
              <a:xfrm>
                <a:off x="4797083" y="1428339"/>
                <a:ext cx="1983545" cy="1174184"/>
              </a:xfrm>
              <a:custGeom>
                <a:avLst/>
                <a:gdLst>
                  <a:gd name="connsiteX0" fmla="*/ 0 w 1983545"/>
                  <a:gd name="connsiteY0" fmla="*/ 1033507 h 1174184"/>
                  <a:gd name="connsiteX1" fmla="*/ 140677 w 1983545"/>
                  <a:gd name="connsiteY1" fmla="*/ 1047575 h 1174184"/>
                  <a:gd name="connsiteX2" fmla="*/ 225083 w 1983545"/>
                  <a:gd name="connsiteY2" fmla="*/ 1061643 h 1174184"/>
                  <a:gd name="connsiteX3" fmla="*/ 267286 w 1983545"/>
                  <a:gd name="connsiteY3" fmla="*/ 1103846 h 1174184"/>
                  <a:gd name="connsiteX4" fmla="*/ 309489 w 1983545"/>
                  <a:gd name="connsiteY4" fmla="*/ 1117913 h 1174184"/>
                  <a:gd name="connsiteX5" fmla="*/ 365760 w 1983545"/>
                  <a:gd name="connsiteY5" fmla="*/ 1146049 h 1174184"/>
                  <a:gd name="connsiteX6" fmla="*/ 506437 w 1983545"/>
                  <a:gd name="connsiteY6" fmla="*/ 1174184 h 1174184"/>
                  <a:gd name="connsiteX7" fmla="*/ 618979 w 1983545"/>
                  <a:gd name="connsiteY7" fmla="*/ 1160116 h 1174184"/>
                  <a:gd name="connsiteX8" fmla="*/ 647114 w 1983545"/>
                  <a:gd name="connsiteY8" fmla="*/ 1117913 h 1174184"/>
                  <a:gd name="connsiteX9" fmla="*/ 675249 w 1983545"/>
                  <a:gd name="connsiteY9" fmla="*/ 1033507 h 1174184"/>
                  <a:gd name="connsiteX10" fmla="*/ 661182 w 1983545"/>
                  <a:gd name="connsiteY10" fmla="*/ 794356 h 1174184"/>
                  <a:gd name="connsiteX11" fmla="*/ 675249 w 1983545"/>
                  <a:gd name="connsiteY11" fmla="*/ 597409 h 1174184"/>
                  <a:gd name="connsiteX12" fmla="*/ 689317 w 1983545"/>
                  <a:gd name="connsiteY12" fmla="*/ 541138 h 1174184"/>
                  <a:gd name="connsiteX13" fmla="*/ 731520 w 1983545"/>
                  <a:gd name="connsiteY13" fmla="*/ 498935 h 1174184"/>
                  <a:gd name="connsiteX14" fmla="*/ 773723 w 1983545"/>
                  <a:gd name="connsiteY14" fmla="*/ 484867 h 1174184"/>
                  <a:gd name="connsiteX15" fmla="*/ 872197 w 1983545"/>
                  <a:gd name="connsiteY15" fmla="*/ 414529 h 1174184"/>
                  <a:gd name="connsiteX16" fmla="*/ 970671 w 1983545"/>
                  <a:gd name="connsiteY16" fmla="*/ 330123 h 1174184"/>
                  <a:gd name="connsiteX17" fmla="*/ 1012874 w 1983545"/>
                  <a:gd name="connsiteY17" fmla="*/ 316055 h 1174184"/>
                  <a:gd name="connsiteX18" fmla="*/ 1069145 w 1983545"/>
                  <a:gd name="connsiteY18" fmla="*/ 259784 h 1174184"/>
                  <a:gd name="connsiteX19" fmla="*/ 1111348 w 1983545"/>
                  <a:gd name="connsiteY19" fmla="*/ 175378 h 1174184"/>
                  <a:gd name="connsiteX20" fmla="*/ 1181686 w 1983545"/>
                  <a:gd name="connsiteY20" fmla="*/ 105039 h 1174184"/>
                  <a:gd name="connsiteX21" fmla="*/ 1209822 w 1983545"/>
                  <a:gd name="connsiteY21" fmla="*/ 76904 h 1174184"/>
                  <a:gd name="connsiteX22" fmla="*/ 1294228 w 1983545"/>
                  <a:gd name="connsiteY22" fmla="*/ 34701 h 1174184"/>
                  <a:gd name="connsiteX23" fmla="*/ 1477108 w 1983545"/>
                  <a:gd name="connsiteY23" fmla="*/ 76904 h 1174184"/>
                  <a:gd name="connsiteX24" fmla="*/ 1519311 w 1983545"/>
                  <a:gd name="connsiteY24" fmla="*/ 90972 h 1174184"/>
                  <a:gd name="connsiteX25" fmla="*/ 1561514 w 1983545"/>
                  <a:gd name="connsiteY25" fmla="*/ 105039 h 1174184"/>
                  <a:gd name="connsiteX26" fmla="*/ 1786597 w 1983545"/>
                  <a:gd name="connsiteY26" fmla="*/ 76904 h 1174184"/>
                  <a:gd name="connsiteX27" fmla="*/ 1871003 w 1983545"/>
                  <a:gd name="connsiteY27" fmla="*/ 48769 h 1174184"/>
                  <a:gd name="connsiteX28" fmla="*/ 1983545 w 1983545"/>
                  <a:gd name="connsiteY28" fmla="*/ 6566 h 1174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983545" h="1174184">
                    <a:moveTo>
                      <a:pt x="0" y="1033507"/>
                    </a:moveTo>
                    <a:cubicBezTo>
                      <a:pt x="46892" y="1038196"/>
                      <a:pt x="93915" y="1041730"/>
                      <a:pt x="140677" y="1047575"/>
                    </a:cubicBezTo>
                    <a:cubicBezTo>
                      <a:pt x="168980" y="1051113"/>
                      <a:pt x="199018" y="1050058"/>
                      <a:pt x="225083" y="1061643"/>
                    </a:cubicBezTo>
                    <a:cubicBezTo>
                      <a:pt x="243263" y="1069723"/>
                      <a:pt x="250733" y="1092811"/>
                      <a:pt x="267286" y="1103846"/>
                    </a:cubicBezTo>
                    <a:cubicBezTo>
                      <a:pt x="279624" y="1112071"/>
                      <a:pt x="295859" y="1112072"/>
                      <a:pt x="309489" y="1117913"/>
                    </a:cubicBezTo>
                    <a:cubicBezTo>
                      <a:pt x="328764" y="1126174"/>
                      <a:pt x="346124" y="1138686"/>
                      <a:pt x="365760" y="1146049"/>
                    </a:cubicBezTo>
                    <a:cubicBezTo>
                      <a:pt x="399331" y="1158638"/>
                      <a:pt x="477272" y="1169323"/>
                      <a:pt x="506437" y="1174184"/>
                    </a:cubicBezTo>
                    <a:cubicBezTo>
                      <a:pt x="543951" y="1169495"/>
                      <a:pt x="583877" y="1174157"/>
                      <a:pt x="618979" y="1160116"/>
                    </a:cubicBezTo>
                    <a:cubicBezTo>
                      <a:pt x="634677" y="1153837"/>
                      <a:pt x="640247" y="1133363"/>
                      <a:pt x="647114" y="1117913"/>
                    </a:cubicBezTo>
                    <a:cubicBezTo>
                      <a:pt x="659159" y="1090812"/>
                      <a:pt x="675249" y="1033507"/>
                      <a:pt x="675249" y="1033507"/>
                    </a:cubicBezTo>
                    <a:cubicBezTo>
                      <a:pt x="670560" y="953790"/>
                      <a:pt x="661182" y="874211"/>
                      <a:pt x="661182" y="794356"/>
                    </a:cubicBezTo>
                    <a:cubicBezTo>
                      <a:pt x="661182" y="728540"/>
                      <a:pt x="667981" y="662823"/>
                      <a:pt x="675249" y="597409"/>
                    </a:cubicBezTo>
                    <a:cubicBezTo>
                      <a:pt x="677384" y="578193"/>
                      <a:pt x="679724" y="557925"/>
                      <a:pt x="689317" y="541138"/>
                    </a:cubicBezTo>
                    <a:cubicBezTo>
                      <a:pt x="699188" y="523865"/>
                      <a:pt x="714967" y="509971"/>
                      <a:pt x="731520" y="498935"/>
                    </a:cubicBezTo>
                    <a:cubicBezTo>
                      <a:pt x="743858" y="490710"/>
                      <a:pt x="759655" y="489556"/>
                      <a:pt x="773723" y="484867"/>
                    </a:cubicBezTo>
                    <a:cubicBezTo>
                      <a:pt x="840479" y="418111"/>
                      <a:pt x="804829" y="436984"/>
                      <a:pt x="872197" y="414529"/>
                    </a:cubicBezTo>
                    <a:cubicBezTo>
                      <a:pt x="906810" y="379916"/>
                      <a:pt x="927820" y="351548"/>
                      <a:pt x="970671" y="330123"/>
                    </a:cubicBezTo>
                    <a:cubicBezTo>
                      <a:pt x="983934" y="323491"/>
                      <a:pt x="998806" y="320744"/>
                      <a:pt x="1012874" y="316055"/>
                    </a:cubicBezTo>
                    <a:cubicBezTo>
                      <a:pt x="1031631" y="297298"/>
                      <a:pt x="1060757" y="284949"/>
                      <a:pt x="1069145" y="259784"/>
                    </a:cubicBezTo>
                    <a:cubicBezTo>
                      <a:pt x="1082427" y="219937"/>
                      <a:pt x="1081978" y="208944"/>
                      <a:pt x="1111348" y="175378"/>
                    </a:cubicBezTo>
                    <a:cubicBezTo>
                      <a:pt x="1133183" y="150424"/>
                      <a:pt x="1158240" y="128485"/>
                      <a:pt x="1181686" y="105039"/>
                    </a:cubicBezTo>
                    <a:cubicBezTo>
                      <a:pt x="1191065" y="95660"/>
                      <a:pt x="1197239" y="81098"/>
                      <a:pt x="1209822" y="76904"/>
                    </a:cubicBezTo>
                    <a:cubicBezTo>
                      <a:pt x="1268065" y="57489"/>
                      <a:pt x="1239687" y="71061"/>
                      <a:pt x="1294228" y="34701"/>
                    </a:cubicBezTo>
                    <a:cubicBezTo>
                      <a:pt x="1422058" y="52963"/>
                      <a:pt x="1361248" y="38284"/>
                      <a:pt x="1477108" y="76904"/>
                    </a:cubicBezTo>
                    <a:lnTo>
                      <a:pt x="1519311" y="90972"/>
                    </a:lnTo>
                    <a:lnTo>
                      <a:pt x="1561514" y="105039"/>
                    </a:lnTo>
                    <a:cubicBezTo>
                      <a:pt x="1674759" y="95602"/>
                      <a:pt x="1701170" y="102532"/>
                      <a:pt x="1786597" y="76904"/>
                    </a:cubicBezTo>
                    <a:cubicBezTo>
                      <a:pt x="1815003" y="68382"/>
                      <a:pt x="1871003" y="48769"/>
                      <a:pt x="1871003" y="48769"/>
                    </a:cubicBezTo>
                    <a:cubicBezTo>
                      <a:pt x="1895451" y="-24574"/>
                      <a:pt x="1870242" y="6566"/>
                      <a:pt x="1983545" y="6566"/>
                    </a:cubicBezTo>
                  </a:path>
                </a:pathLst>
              </a:custGeom>
              <a:noFill/>
              <a:ln w="127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Freeform 147">
                <a:extLst>
                  <a:ext uri="{FF2B5EF4-FFF2-40B4-BE49-F238E27FC236}">
                    <a16:creationId xmlns:a16="http://schemas.microsoft.com/office/drawing/2014/main" id="{3FFBEB6C-B899-B145-8ABF-24E6B87A1573}"/>
                  </a:ext>
                </a:extLst>
              </p:cNvPr>
              <p:cNvSpPr/>
              <p:nvPr/>
            </p:nvSpPr>
            <p:spPr>
              <a:xfrm>
                <a:off x="5303520" y="1786597"/>
                <a:ext cx="1688123" cy="1237957"/>
              </a:xfrm>
              <a:custGeom>
                <a:avLst/>
                <a:gdLst>
                  <a:gd name="connsiteX0" fmla="*/ 0 w 1688123"/>
                  <a:gd name="connsiteY0" fmla="*/ 1237957 h 1237957"/>
                  <a:gd name="connsiteX1" fmla="*/ 126609 w 1688123"/>
                  <a:gd name="connsiteY1" fmla="*/ 1125415 h 1237957"/>
                  <a:gd name="connsiteX2" fmla="*/ 140677 w 1688123"/>
                  <a:gd name="connsiteY2" fmla="*/ 1055077 h 1237957"/>
                  <a:gd name="connsiteX3" fmla="*/ 168812 w 1688123"/>
                  <a:gd name="connsiteY3" fmla="*/ 956603 h 1237957"/>
                  <a:gd name="connsiteX4" fmla="*/ 211015 w 1688123"/>
                  <a:gd name="connsiteY4" fmla="*/ 745588 h 1237957"/>
                  <a:gd name="connsiteX5" fmla="*/ 225083 w 1688123"/>
                  <a:gd name="connsiteY5" fmla="*/ 703385 h 1237957"/>
                  <a:gd name="connsiteX6" fmla="*/ 253218 w 1688123"/>
                  <a:gd name="connsiteY6" fmla="*/ 661181 h 1237957"/>
                  <a:gd name="connsiteX7" fmla="*/ 267286 w 1688123"/>
                  <a:gd name="connsiteY7" fmla="*/ 618978 h 1237957"/>
                  <a:gd name="connsiteX8" fmla="*/ 379828 w 1688123"/>
                  <a:gd name="connsiteY8" fmla="*/ 534572 h 1237957"/>
                  <a:gd name="connsiteX9" fmla="*/ 464234 w 1688123"/>
                  <a:gd name="connsiteY9" fmla="*/ 478301 h 1237957"/>
                  <a:gd name="connsiteX10" fmla="*/ 548640 w 1688123"/>
                  <a:gd name="connsiteY10" fmla="*/ 450166 h 1237957"/>
                  <a:gd name="connsiteX11" fmla="*/ 590843 w 1688123"/>
                  <a:gd name="connsiteY11" fmla="*/ 422031 h 1237957"/>
                  <a:gd name="connsiteX12" fmla="*/ 717452 w 1688123"/>
                  <a:gd name="connsiteY12" fmla="*/ 379828 h 1237957"/>
                  <a:gd name="connsiteX13" fmla="*/ 801858 w 1688123"/>
                  <a:gd name="connsiteY13" fmla="*/ 351692 h 1237957"/>
                  <a:gd name="connsiteX14" fmla="*/ 844062 w 1688123"/>
                  <a:gd name="connsiteY14" fmla="*/ 337625 h 1237957"/>
                  <a:gd name="connsiteX15" fmla="*/ 914400 w 1688123"/>
                  <a:gd name="connsiteY15" fmla="*/ 323557 h 1237957"/>
                  <a:gd name="connsiteX16" fmla="*/ 1237957 w 1688123"/>
                  <a:gd name="connsiteY16" fmla="*/ 337625 h 1237957"/>
                  <a:gd name="connsiteX17" fmla="*/ 1674055 w 1688123"/>
                  <a:gd name="connsiteY17" fmla="*/ 309489 h 1237957"/>
                  <a:gd name="connsiteX18" fmla="*/ 1688123 w 1688123"/>
                  <a:gd name="connsiteY18" fmla="*/ 267286 h 1237957"/>
                  <a:gd name="connsiteX19" fmla="*/ 1674055 w 1688123"/>
                  <a:gd name="connsiteY19" fmla="*/ 0 h 1237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88123" h="1237957">
                    <a:moveTo>
                      <a:pt x="0" y="1237957"/>
                    </a:moveTo>
                    <a:cubicBezTo>
                      <a:pt x="40220" y="1209228"/>
                      <a:pt x="106281" y="1179623"/>
                      <a:pt x="126609" y="1125415"/>
                    </a:cubicBezTo>
                    <a:cubicBezTo>
                      <a:pt x="135005" y="1103027"/>
                      <a:pt x="134878" y="1078273"/>
                      <a:pt x="140677" y="1055077"/>
                    </a:cubicBezTo>
                    <a:cubicBezTo>
                      <a:pt x="160767" y="974717"/>
                      <a:pt x="151268" y="1053095"/>
                      <a:pt x="168812" y="956603"/>
                    </a:cubicBezTo>
                    <a:cubicBezTo>
                      <a:pt x="187659" y="852944"/>
                      <a:pt x="175643" y="851703"/>
                      <a:pt x="211015" y="745588"/>
                    </a:cubicBezTo>
                    <a:cubicBezTo>
                      <a:pt x="215704" y="731520"/>
                      <a:pt x="218451" y="716648"/>
                      <a:pt x="225083" y="703385"/>
                    </a:cubicBezTo>
                    <a:cubicBezTo>
                      <a:pt x="232644" y="688262"/>
                      <a:pt x="245657" y="676304"/>
                      <a:pt x="253218" y="661181"/>
                    </a:cubicBezTo>
                    <a:cubicBezTo>
                      <a:pt x="259850" y="647918"/>
                      <a:pt x="258389" y="630841"/>
                      <a:pt x="267286" y="618978"/>
                    </a:cubicBezTo>
                    <a:cubicBezTo>
                      <a:pt x="360531" y="494653"/>
                      <a:pt x="300614" y="578580"/>
                      <a:pt x="379828" y="534572"/>
                    </a:cubicBezTo>
                    <a:cubicBezTo>
                      <a:pt x="409387" y="518150"/>
                      <a:pt x="432155" y="488994"/>
                      <a:pt x="464234" y="478301"/>
                    </a:cubicBezTo>
                    <a:cubicBezTo>
                      <a:pt x="492369" y="468923"/>
                      <a:pt x="523964" y="466617"/>
                      <a:pt x="548640" y="450166"/>
                    </a:cubicBezTo>
                    <a:cubicBezTo>
                      <a:pt x="562708" y="440788"/>
                      <a:pt x="575393" y="428898"/>
                      <a:pt x="590843" y="422031"/>
                    </a:cubicBezTo>
                    <a:cubicBezTo>
                      <a:pt x="590868" y="422020"/>
                      <a:pt x="696337" y="386866"/>
                      <a:pt x="717452" y="379828"/>
                    </a:cubicBezTo>
                    <a:lnTo>
                      <a:pt x="801858" y="351692"/>
                    </a:lnTo>
                    <a:cubicBezTo>
                      <a:pt x="815926" y="347003"/>
                      <a:pt x="829521" y="340533"/>
                      <a:pt x="844062" y="337625"/>
                    </a:cubicBezTo>
                    <a:lnTo>
                      <a:pt x="914400" y="323557"/>
                    </a:lnTo>
                    <a:cubicBezTo>
                      <a:pt x="1022252" y="328246"/>
                      <a:pt x="1130003" y="337625"/>
                      <a:pt x="1237957" y="337625"/>
                    </a:cubicBezTo>
                    <a:cubicBezTo>
                      <a:pt x="1602880" y="337625"/>
                      <a:pt x="1512155" y="363457"/>
                      <a:pt x="1674055" y="309489"/>
                    </a:cubicBezTo>
                    <a:cubicBezTo>
                      <a:pt x="1678744" y="295421"/>
                      <a:pt x="1688123" y="282115"/>
                      <a:pt x="1688123" y="267286"/>
                    </a:cubicBezTo>
                    <a:cubicBezTo>
                      <a:pt x="1688123" y="178067"/>
                      <a:pt x="1674055" y="0"/>
                      <a:pt x="1674055" y="0"/>
                    </a:cubicBezTo>
                  </a:path>
                </a:pathLst>
              </a:custGeom>
              <a:no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Freeform 148">
                <a:extLst>
                  <a:ext uri="{FF2B5EF4-FFF2-40B4-BE49-F238E27FC236}">
                    <a16:creationId xmlns:a16="http://schemas.microsoft.com/office/drawing/2014/main" id="{D087E5A1-A6A1-FC44-8726-951710887A4C}"/>
                  </a:ext>
                </a:extLst>
              </p:cNvPr>
              <p:cNvSpPr/>
              <p:nvPr/>
            </p:nvSpPr>
            <p:spPr>
              <a:xfrm>
                <a:off x="4867422" y="1294228"/>
                <a:ext cx="1786596" cy="1505663"/>
              </a:xfrm>
              <a:custGeom>
                <a:avLst/>
                <a:gdLst>
                  <a:gd name="connsiteX0" fmla="*/ 1786596 w 1786596"/>
                  <a:gd name="connsiteY0" fmla="*/ 0 h 1505663"/>
                  <a:gd name="connsiteX1" fmla="*/ 1702190 w 1786596"/>
                  <a:gd name="connsiteY1" fmla="*/ 140677 h 1505663"/>
                  <a:gd name="connsiteX2" fmla="*/ 1631852 w 1786596"/>
                  <a:gd name="connsiteY2" fmla="*/ 225083 h 1505663"/>
                  <a:gd name="connsiteX3" fmla="*/ 1589649 w 1786596"/>
                  <a:gd name="connsiteY3" fmla="*/ 309489 h 1505663"/>
                  <a:gd name="connsiteX4" fmla="*/ 1533378 w 1786596"/>
                  <a:gd name="connsiteY4" fmla="*/ 379827 h 1505663"/>
                  <a:gd name="connsiteX5" fmla="*/ 1491175 w 1786596"/>
                  <a:gd name="connsiteY5" fmla="*/ 464234 h 1505663"/>
                  <a:gd name="connsiteX6" fmla="*/ 1477107 w 1786596"/>
                  <a:gd name="connsiteY6" fmla="*/ 520504 h 1505663"/>
                  <a:gd name="connsiteX7" fmla="*/ 1434904 w 1786596"/>
                  <a:gd name="connsiteY7" fmla="*/ 647114 h 1505663"/>
                  <a:gd name="connsiteX8" fmla="*/ 1420836 w 1786596"/>
                  <a:gd name="connsiteY8" fmla="*/ 689317 h 1505663"/>
                  <a:gd name="connsiteX9" fmla="*/ 1406769 w 1786596"/>
                  <a:gd name="connsiteY9" fmla="*/ 731520 h 1505663"/>
                  <a:gd name="connsiteX10" fmla="*/ 1378633 w 1786596"/>
                  <a:gd name="connsiteY10" fmla="*/ 759655 h 1505663"/>
                  <a:gd name="connsiteX11" fmla="*/ 1350498 w 1786596"/>
                  <a:gd name="connsiteY11" fmla="*/ 844061 h 1505663"/>
                  <a:gd name="connsiteX12" fmla="*/ 1336430 w 1786596"/>
                  <a:gd name="connsiteY12" fmla="*/ 886264 h 1505663"/>
                  <a:gd name="connsiteX13" fmla="*/ 1308295 w 1786596"/>
                  <a:gd name="connsiteY13" fmla="*/ 928467 h 1505663"/>
                  <a:gd name="connsiteX14" fmla="*/ 1266092 w 1786596"/>
                  <a:gd name="connsiteY14" fmla="*/ 998806 h 1505663"/>
                  <a:gd name="connsiteX15" fmla="*/ 1252024 w 1786596"/>
                  <a:gd name="connsiteY15" fmla="*/ 1041009 h 1505663"/>
                  <a:gd name="connsiteX16" fmla="*/ 1223889 w 1786596"/>
                  <a:gd name="connsiteY16" fmla="*/ 1083212 h 1505663"/>
                  <a:gd name="connsiteX17" fmla="*/ 1195753 w 1786596"/>
                  <a:gd name="connsiteY17" fmla="*/ 1167618 h 1505663"/>
                  <a:gd name="connsiteX18" fmla="*/ 1181686 w 1786596"/>
                  <a:gd name="connsiteY18" fmla="*/ 1209821 h 1505663"/>
                  <a:gd name="connsiteX19" fmla="*/ 1153550 w 1786596"/>
                  <a:gd name="connsiteY19" fmla="*/ 1237957 h 1505663"/>
                  <a:gd name="connsiteX20" fmla="*/ 1069144 w 1786596"/>
                  <a:gd name="connsiteY20" fmla="*/ 1406769 h 1505663"/>
                  <a:gd name="connsiteX21" fmla="*/ 1041009 w 1786596"/>
                  <a:gd name="connsiteY21" fmla="*/ 1448972 h 1505663"/>
                  <a:gd name="connsiteX22" fmla="*/ 998806 w 1786596"/>
                  <a:gd name="connsiteY22" fmla="*/ 1463040 h 1505663"/>
                  <a:gd name="connsiteX23" fmla="*/ 970670 w 1786596"/>
                  <a:gd name="connsiteY23" fmla="*/ 1491175 h 1505663"/>
                  <a:gd name="connsiteX24" fmla="*/ 829993 w 1786596"/>
                  <a:gd name="connsiteY24" fmla="*/ 1491175 h 1505663"/>
                  <a:gd name="connsiteX25" fmla="*/ 731520 w 1786596"/>
                  <a:gd name="connsiteY25" fmla="*/ 1392701 h 1505663"/>
                  <a:gd name="connsiteX26" fmla="*/ 703384 w 1786596"/>
                  <a:gd name="connsiteY26" fmla="*/ 1350498 h 1505663"/>
                  <a:gd name="connsiteX27" fmla="*/ 661181 w 1786596"/>
                  <a:gd name="connsiteY27" fmla="*/ 1167618 h 1505663"/>
                  <a:gd name="connsiteX28" fmla="*/ 633046 w 1786596"/>
                  <a:gd name="connsiteY28" fmla="*/ 1083212 h 1505663"/>
                  <a:gd name="connsiteX29" fmla="*/ 604910 w 1786596"/>
                  <a:gd name="connsiteY29" fmla="*/ 998806 h 1505663"/>
                  <a:gd name="connsiteX30" fmla="*/ 590843 w 1786596"/>
                  <a:gd name="connsiteY30" fmla="*/ 956603 h 1505663"/>
                  <a:gd name="connsiteX31" fmla="*/ 562707 w 1786596"/>
                  <a:gd name="connsiteY31" fmla="*/ 928467 h 1505663"/>
                  <a:gd name="connsiteX32" fmla="*/ 534572 w 1786596"/>
                  <a:gd name="connsiteY32" fmla="*/ 844061 h 1505663"/>
                  <a:gd name="connsiteX33" fmla="*/ 478301 w 1786596"/>
                  <a:gd name="connsiteY33" fmla="*/ 787790 h 1505663"/>
                  <a:gd name="connsiteX34" fmla="*/ 422030 w 1786596"/>
                  <a:gd name="connsiteY34" fmla="*/ 717452 h 1505663"/>
                  <a:gd name="connsiteX35" fmla="*/ 379827 w 1786596"/>
                  <a:gd name="connsiteY35" fmla="*/ 689317 h 1505663"/>
                  <a:gd name="connsiteX36" fmla="*/ 337624 w 1786596"/>
                  <a:gd name="connsiteY36" fmla="*/ 618978 h 1505663"/>
                  <a:gd name="connsiteX37" fmla="*/ 323556 w 1786596"/>
                  <a:gd name="connsiteY37" fmla="*/ 576775 h 1505663"/>
                  <a:gd name="connsiteX38" fmla="*/ 239150 w 1786596"/>
                  <a:gd name="connsiteY38" fmla="*/ 464234 h 1505663"/>
                  <a:gd name="connsiteX39" fmla="*/ 196947 w 1786596"/>
                  <a:gd name="connsiteY39" fmla="*/ 450166 h 1505663"/>
                  <a:gd name="connsiteX40" fmla="*/ 98473 w 1786596"/>
                  <a:gd name="connsiteY40" fmla="*/ 365760 h 1505663"/>
                  <a:gd name="connsiteX41" fmla="*/ 70338 w 1786596"/>
                  <a:gd name="connsiteY41" fmla="*/ 337624 h 1505663"/>
                  <a:gd name="connsiteX42" fmla="*/ 28135 w 1786596"/>
                  <a:gd name="connsiteY42" fmla="*/ 323557 h 1505663"/>
                  <a:gd name="connsiteX43" fmla="*/ 0 w 1786596"/>
                  <a:gd name="connsiteY43" fmla="*/ 295421 h 1505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786596" h="1505663">
                    <a:moveTo>
                      <a:pt x="1786596" y="0"/>
                    </a:moveTo>
                    <a:cubicBezTo>
                      <a:pt x="1781823" y="8353"/>
                      <a:pt x="1724515" y="113887"/>
                      <a:pt x="1702190" y="140677"/>
                    </a:cubicBezTo>
                    <a:cubicBezTo>
                      <a:pt x="1663299" y="187345"/>
                      <a:pt x="1658048" y="172692"/>
                      <a:pt x="1631852" y="225083"/>
                    </a:cubicBezTo>
                    <a:cubicBezTo>
                      <a:pt x="1597185" y="294417"/>
                      <a:pt x="1643400" y="242301"/>
                      <a:pt x="1589649" y="309489"/>
                    </a:cubicBezTo>
                    <a:cubicBezTo>
                      <a:pt x="1554754" y="353108"/>
                      <a:pt x="1562247" y="322090"/>
                      <a:pt x="1533378" y="379827"/>
                    </a:cubicBezTo>
                    <a:cubicBezTo>
                      <a:pt x="1475132" y="496318"/>
                      <a:pt x="1571810" y="343278"/>
                      <a:pt x="1491175" y="464234"/>
                    </a:cubicBezTo>
                    <a:cubicBezTo>
                      <a:pt x="1486486" y="482991"/>
                      <a:pt x="1482663" y="501985"/>
                      <a:pt x="1477107" y="520504"/>
                    </a:cubicBezTo>
                    <a:cubicBezTo>
                      <a:pt x="1477105" y="520511"/>
                      <a:pt x="1441939" y="626010"/>
                      <a:pt x="1434904" y="647114"/>
                    </a:cubicBezTo>
                    <a:lnTo>
                      <a:pt x="1420836" y="689317"/>
                    </a:lnTo>
                    <a:cubicBezTo>
                      <a:pt x="1416147" y="703385"/>
                      <a:pt x="1417255" y="721035"/>
                      <a:pt x="1406769" y="731520"/>
                    </a:cubicBezTo>
                    <a:lnTo>
                      <a:pt x="1378633" y="759655"/>
                    </a:lnTo>
                    <a:lnTo>
                      <a:pt x="1350498" y="844061"/>
                    </a:lnTo>
                    <a:cubicBezTo>
                      <a:pt x="1345809" y="858129"/>
                      <a:pt x="1344655" y="873926"/>
                      <a:pt x="1336430" y="886264"/>
                    </a:cubicBezTo>
                    <a:cubicBezTo>
                      <a:pt x="1327052" y="900332"/>
                      <a:pt x="1315856" y="913345"/>
                      <a:pt x="1308295" y="928467"/>
                    </a:cubicBezTo>
                    <a:cubicBezTo>
                      <a:pt x="1271771" y="1001515"/>
                      <a:pt x="1321046" y="943850"/>
                      <a:pt x="1266092" y="998806"/>
                    </a:cubicBezTo>
                    <a:cubicBezTo>
                      <a:pt x="1261403" y="1012874"/>
                      <a:pt x="1258656" y="1027746"/>
                      <a:pt x="1252024" y="1041009"/>
                    </a:cubicBezTo>
                    <a:cubicBezTo>
                      <a:pt x="1244463" y="1056131"/>
                      <a:pt x="1230756" y="1067762"/>
                      <a:pt x="1223889" y="1083212"/>
                    </a:cubicBezTo>
                    <a:cubicBezTo>
                      <a:pt x="1211844" y="1110313"/>
                      <a:pt x="1205131" y="1139483"/>
                      <a:pt x="1195753" y="1167618"/>
                    </a:cubicBezTo>
                    <a:cubicBezTo>
                      <a:pt x="1191064" y="1181686"/>
                      <a:pt x="1192171" y="1199336"/>
                      <a:pt x="1181686" y="1209821"/>
                    </a:cubicBezTo>
                    <a:lnTo>
                      <a:pt x="1153550" y="1237957"/>
                    </a:lnTo>
                    <a:cubicBezTo>
                      <a:pt x="1114722" y="1354443"/>
                      <a:pt x="1141866" y="1297685"/>
                      <a:pt x="1069144" y="1406769"/>
                    </a:cubicBezTo>
                    <a:cubicBezTo>
                      <a:pt x="1059766" y="1420837"/>
                      <a:pt x="1057049" y="1443625"/>
                      <a:pt x="1041009" y="1448972"/>
                    </a:cubicBezTo>
                    <a:lnTo>
                      <a:pt x="998806" y="1463040"/>
                    </a:lnTo>
                    <a:cubicBezTo>
                      <a:pt x="989427" y="1472418"/>
                      <a:pt x="982043" y="1484351"/>
                      <a:pt x="970670" y="1491175"/>
                    </a:cubicBezTo>
                    <a:cubicBezTo>
                      <a:pt x="923451" y="1519506"/>
                      <a:pt x="884024" y="1498894"/>
                      <a:pt x="829993" y="1491175"/>
                    </a:cubicBezTo>
                    <a:cubicBezTo>
                      <a:pt x="755711" y="1466414"/>
                      <a:pt x="796016" y="1489446"/>
                      <a:pt x="731520" y="1392701"/>
                    </a:cubicBezTo>
                    <a:lnTo>
                      <a:pt x="703384" y="1350498"/>
                    </a:lnTo>
                    <a:cubicBezTo>
                      <a:pt x="692225" y="1294705"/>
                      <a:pt x="678146" y="1218513"/>
                      <a:pt x="661181" y="1167618"/>
                    </a:cubicBezTo>
                    <a:lnTo>
                      <a:pt x="633046" y="1083212"/>
                    </a:lnTo>
                    <a:lnTo>
                      <a:pt x="604910" y="998806"/>
                    </a:lnTo>
                    <a:cubicBezTo>
                      <a:pt x="600221" y="984738"/>
                      <a:pt x="601328" y="967088"/>
                      <a:pt x="590843" y="956603"/>
                    </a:cubicBezTo>
                    <a:lnTo>
                      <a:pt x="562707" y="928467"/>
                    </a:lnTo>
                    <a:cubicBezTo>
                      <a:pt x="553329" y="900332"/>
                      <a:pt x="555543" y="865032"/>
                      <a:pt x="534572" y="844061"/>
                    </a:cubicBezTo>
                    <a:cubicBezTo>
                      <a:pt x="515815" y="825304"/>
                      <a:pt x="493015" y="809861"/>
                      <a:pt x="478301" y="787790"/>
                    </a:cubicBezTo>
                    <a:cubicBezTo>
                      <a:pt x="457409" y="756451"/>
                      <a:pt x="450668" y="740362"/>
                      <a:pt x="422030" y="717452"/>
                    </a:cubicBezTo>
                    <a:cubicBezTo>
                      <a:pt x="408828" y="706890"/>
                      <a:pt x="393895" y="698695"/>
                      <a:pt x="379827" y="689317"/>
                    </a:cubicBezTo>
                    <a:cubicBezTo>
                      <a:pt x="339980" y="569770"/>
                      <a:pt x="395553" y="715525"/>
                      <a:pt x="337624" y="618978"/>
                    </a:cubicBezTo>
                    <a:cubicBezTo>
                      <a:pt x="329995" y="606263"/>
                      <a:pt x="330757" y="589738"/>
                      <a:pt x="323556" y="576775"/>
                    </a:cubicBezTo>
                    <a:cubicBezTo>
                      <a:pt x="320062" y="570486"/>
                      <a:pt x="267610" y="481310"/>
                      <a:pt x="239150" y="464234"/>
                    </a:cubicBezTo>
                    <a:cubicBezTo>
                      <a:pt x="226434" y="456605"/>
                      <a:pt x="211015" y="454855"/>
                      <a:pt x="196947" y="450166"/>
                    </a:cubicBezTo>
                    <a:cubicBezTo>
                      <a:pt x="61481" y="314700"/>
                      <a:pt x="205604" y="451466"/>
                      <a:pt x="98473" y="365760"/>
                    </a:cubicBezTo>
                    <a:cubicBezTo>
                      <a:pt x="88116" y="357474"/>
                      <a:pt x="81711" y="344448"/>
                      <a:pt x="70338" y="337624"/>
                    </a:cubicBezTo>
                    <a:cubicBezTo>
                      <a:pt x="57623" y="329995"/>
                      <a:pt x="42203" y="328246"/>
                      <a:pt x="28135" y="323557"/>
                    </a:cubicBezTo>
                    <a:lnTo>
                      <a:pt x="0" y="295421"/>
                    </a:lnTo>
                  </a:path>
                </a:pathLst>
              </a:custGeom>
              <a:noFill/>
              <a:ln w="127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0" name="Group 149">
              <a:extLst>
                <a:ext uri="{FF2B5EF4-FFF2-40B4-BE49-F238E27FC236}">
                  <a16:creationId xmlns:a16="http://schemas.microsoft.com/office/drawing/2014/main" id="{3EBB1AC2-D95D-C444-8BE9-E97F13332B1C}"/>
                </a:ext>
              </a:extLst>
            </p:cNvPr>
            <p:cNvGrpSpPr/>
            <p:nvPr/>
          </p:nvGrpSpPr>
          <p:grpSpPr>
            <a:xfrm>
              <a:off x="5367559" y="1503516"/>
              <a:ext cx="957260" cy="904484"/>
              <a:chOff x="4672065" y="923079"/>
              <a:chExt cx="2474678" cy="2414629"/>
            </a:xfrm>
          </p:grpSpPr>
          <p:sp>
            <p:nvSpPr>
              <p:cNvPr id="151" name="Donut 150">
                <a:extLst>
                  <a:ext uri="{FF2B5EF4-FFF2-40B4-BE49-F238E27FC236}">
                    <a16:creationId xmlns:a16="http://schemas.microsoft.com/office/drawing/2014/main" id="{28C4E25C-385C-AB40-AD45-AE116F77205C}"/>
                  </a:ext>
                </a:extLst>
              </p:cNvPr>
              <p:cNvSpPr/>
              <p:nvPr/>
            </p:nvSpPr>
            <p:spPr>
              <a:xfrm>
                <a:off x="4672065" y="923079"/>
                <a:ext cx="2474678" cy="2414629"/>
              </a:xfrm>
              <a:prstGeom prst="donut">
                <a:avLst>
                  <a:gd name="adj" fmla="val 926"/>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52" name="Oval 151">
                <a:extLst>
                  <a:ext uri="{FF2B5EF4-FFF2-40B4-BE49-F238E27FC236}">
                    <a16:creationId xmlns:a16="http://schemas.microsoft.com/office/drawing/2014/main" id="{EC2D0CE1-A10A-B241-9418-DF76F4DC90C3}"/>
                  </a:ext>
                </a:extLst>
              </p:cNvPr>
              <p:cNvSpPr/>
              <p:nvPr/>
            </p:nvSpPr>
            <p:spPr>
              <a:xfrm>
                <a:off x="5105611" y="129112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53" name="Oval 152">
                <a:extLst>
                  <a:ext uri="{FF2B5EF4-FFF2-40B4-BE49-F238E27FC236}">
                    <a16:creationId xmlns:a16="http://schemas.microsoft.com/office/drawing/2014/main" id="{FA2FDC32-C1D7-A74F-9E82-88E60692A9B5}"/>
                  </a:ext>
                </a:extLst>
              </p:cNvPr>
              <p:cNvSpPr/>
              <p:nvPr/>
            </p:nvSpPr>
            <p:spPr>
              <a:xfrm>
                <a:off x="5436714" y="1055055"/>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54" name="Oval 153">
                <a:extLst>
                  <a:ext uri="{FF2B5EF4-FFF2-40B4-BE49-F238E27FC236}">
                    <a16:creationId xmlns:a16="http://schemas.microsoft.com/office/drawing/2014/main" id="{83123639-AB18-C843-8110-2863387639AD}"/>
                  </a:ext>
                </a:extLst>
              </p:cNvPr>
              <p:cNvSpPr/>
              <p:nvPr/>
            </p:nvSpPr>
            <p:spPr>
              <a:xfrm>
                <a:off x="5615281" y="1837462"/>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55" name="Oval 154">
                <a:extLst>
                  <a:ext uri="{FF2B5EF4-FFF2-40B4-BE49-F238E27FC236}">
                    <a16:creationId xmlns:a16="http://schemas.microsoft.com/office/drawing/2014/main" id="{C79CCF72-5929-2A45-9486-36F6003AE869}"/>
                  </a:ext>
                </a:extLst>
              </p:cNvPr>
              <p:cNvSpPr/>
              <p:nvPr/>
            </p:nvSpPr>
            <p:spPr>
              <a:xfrm>
                <a:off x="6186576" y="1136986"/>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56" name="Oval 155">
                <a:extLst>
                  <a:ext uri="{FF2B5EF4-FFF2-40B4-BE49-F238E27FC236}">
                    <a16:creationId xmlns:a16="http://schemas.microsoft.com/office/drawing/2014/main" id="{B7EED1E2-A44F-9C43-81F7-54B7C73523C5}"/>
                  </a:ext>
                </a:extLst>
              </p:cNvPr>
              <p:cNvSpPr/>
              <p:nvPr/>
            </p:nvSpPr>
            <p:spPr>
              <a:xfrm>
                <a:off x="4840839" y="188197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57" name="Oval 156">
                <a:extLst>
                  <a:ext uri="{FF2B5EF4-FFF2-40B4-BE49-F238E27FC236}">
                    <a16:creationId xmlns:a16="http://schemas.microsoft.com/office/drawing/2014/main" id="{F191FEE6-402D-B54E-8F69-CC7D05A324F0}"/>
                  </a:ext>
                </a:extLst>
              </p:cNvPr>
              <p:cNvSpPr/>
              <p:nvPr/>
            </p:nvSpPr>
            <p:spPr>
              <a:xfrm>
                <a:off x="6543748" y="15860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58" name="Oval 157">
                <a:extLst>
                  <a:ext uri="{FF2B5EF4-FFF2-40B4-BE49-F238E27FC236}">
                    <a16:creationId xmlns:a16="http://schemas.microsoft.com/office/drawing/2014/main" id="{C7EB9783-DE36-5D43-941A-2F6C87BC281B}"/>
                  </a:ext>
                </a:extLst>
              </p:cNvPr>
              <p:cNvSpPr/>
              <p:nvPr/>
            </p:nvSpPr>
            <p:spPr>
              <a:xfrm>
                <a:off x="5969549" y="156544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59" name="Oval 158">
                <a:extLst>
                  <a:ext uri="{FF2B5EF4-FFF2-40B4-BE49-F238E27FC236}">
                    <a16:creationId xmlns:a16="http://schemas.microsoft.com/office/drawing/2014/main" id="{BC8E7836-EA1A-C24B-B372-61E636796CEF}"/>
                  </a:ext>
                </a:extLst>
              </p:cNvPr>
              <p:cNvSpPr/>
              <p:nvPr/>
            </p:nvSpPr>
            <p:spPr>
              <a:xfrm>
                <a:off x="5136139" y="216265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60" name="Oval 159">
                <a:extLst>
                  <a:ext uri="{FF2B5EF4-FFF2-40B4-BE49-F238E27FC236}">
                    <a16:creationId xmlns:a16="http://schemas.microsoft.com/office/drawing/2014/main" id="{8A1C8FE9-D8EE-5440-86F8-0FA6FD943762}"/>
                  </a:ext>
                </a:extLst>
              </p:cNvPr>
              <p:cNvSpPr/>
              <p:nvPr/>
            </p:nvSpPr>
            <p:spPr>
              <a:xfrm>
                <a:off x="6705526" y="21767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61" name="Oval 160">
                <a:extLst>
                  <a:ext uri="{FF2B5EF4-FFF2-40B4-BE49-F238E27FC236}">
                    <a16:creationId xmlns:a16="http://schemas.microsoft.com/office/drawing/2014/main" id="{434C3CD6-2D6C-1B4E-B73A-8B01DAE886E1}"/>
                  </a:ext>
                </a:extLst>
              </p:cNvPr>
              <p:cNvSpPr/>
              <p:nvPr/>
            </p:nvSpPr>
            <p:spPr>
              <a:xfrm>
                <a:off x="6118990" y="2475344"/>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62" name="Oval 161">
                <a:extLst>
                  <a:ext uri="{FF2B5EF4-FFF2-40B4-BE49-F238E27FC236}">
                    <a16:creationId xmlns:a16="http://schemas.microsoft.com/office/drawing/2014/main" id="{B63352FF-AEE2-D74B-B383-A78AC0C756B5}"/>
                  </a:ext>
                </a:extLst>
              </p:cNvPr>
              <p:cNvSpPr/>
              <p:nvPr/>
            </p:nvSpPr>
            <p:spPr>
              <a:xfrm>
                <a:off x="4973796" y="2554313"/>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63" name="Oval 162">
                <a:extLst>
                  <a:ext uri="{FF2B5EF4-FFF2-40B4-BE49-F238E27FC236}">
                    <a16:creationId xmlns:a16="http://schemas.microsoft.com/office/drawing/2014/main" id="{691CDD3F-26FE-0D45-B4E7-8A8B91CC875A}"/>
                  </a:ext>
                </a:extLst>
              </p:cNvPr>
              <p:cNvSpPr/>
              <p:nvPr/>
            </p:nvSpPr>
            <p:spPr>
              <a:xfrm>
                <a:off x="5713316" y="285403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64" name="Oval 163">
                <a:extLst>
                  <a:ext uri="{FF2B5EF4-FFF2-40B4-BE49-F238E27FC236}">
                    <a16:creationId xmlns:a16="http://schemas.microsoft.com/office/drawing/2014/main" id="{EC7F9A2C-D801-CF43-9541-3791A294E46E}"/>
                  </a:ext>
                </a:extLst>
              </p:cNvPr>
              <p:cNvSpPr/>
              <p:nvPr/>
            </p:nvSpPr>
            <p:spPr>
              <a:xfrm>
                <a:off x="5737244" y="225440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65" name="Oval 164">
                <a:extLst>
                  <a:ext uri="{FF2B5EF4-FFF2-40B4-BE49-F238E27FC236}">
                    <a16:creationId xmlns:a16="http://schemas.microsoft.com/office/drawing/2014/main" id="{53106FEB-1BC6-944E-9B0B-A3C35FF4631B}"/>
                  </a:ext>
                </a:extLst>
              </p:cNvPr>
              <p:cNvSpPr/>
              <p:nvPr/>
            </p:nvSpPr>
            <p:spPr>
              <a:xfrm>
                <a:off x="6500692" y="253779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66" name="Freeform 165">
                <a:extLst>
                  <a:ext uri="{FF2B5EF4-FFF2-40B4-BE49-F238E27FC236}">
                    <a16:creationId xmlns:a16="http://schemas.microsoft.com/office/drawing/2014/main" id="{3312BB09-1EAB-2740-A825-5A58D401B2CB}"/>
                  </a:ext>
                </a:extLst>
              </p:cNvPr>
              <p:cNvSpPr/>
              <p:nvPr/>
            </p:nvSpPr>
            <p:spPr>
              <a:xfrm>
                <a:off x="5022166" y="1111348"/>
                <a:ext cx="942733" cy="689317"/>
              </a:xfrm>
              <a:custGeom>
                <a:avLst/>
                <a:gdLst>
                  <a:gd name="connsiteX0" fmla="*/ 0 w 942733"/>
                  <a:gd name="connsiteY0" fmla="*/ 604910 h 689317"/>
                  <a:gd name="connsiteX1" fmla="*/ 98474 w 942733"/>
                  <a:gd name="connsiteY1" fmla="*/ 633046 h 689317"/>
                  <a:gd name="connsiteX2" fmla="*/ 140677 w 942733"/>
                  <a:gd name="connsiteY2" fmla="*/ 661181 h 689317"/>
                  <a:gd name="connsiteX3" fmla="*/ 196948 w 942733"/>
                  <a:gd name="connsiteY3" fmla="*/ 675249 h 689317"/>
                  <a:gd name="connsiteX4" fmla="*/ 239151 w 942733"/>
                  <a:gd name="connsiteY4" fmla="*/ 689317 h 689317"/>
                  <a:gd name="connsiteX5" fmla="*/ 309489 w 942733"/>
                  <a:gd name="connsiteY5" fmla="*/ 675249 h 689317"/>
                  <a:gd name="connsiteX6" fmla="*/ 365760 w 942733"/>
                  <a:gd name="connsiteY6" fmla="*/ 618978 h 689317"/>
                  <a:gd name="connsiteX7" fmla="*/ 379828 w 942733"/>
                  <a:gd name="connsiteY7" fmla="*/ 576775 h 689317"/>
                  <a:gd name="connsiteX8" fmla="*/ 422031 w 942733"/>
                  <a:gd name="connsiteY8" fmla="*/ 548640 h 689317"/>
                  <a:gd name="connsiteX9" fmla="*/ 478302 w 942733"/>
                  <a:gd name="connsiteY9" fmla="*/ 492369 h 689317"/>
                  <a:gd name="connsiteX10" fmla="*/ 534572 w 942733"/>
                  <a:gd name="connsiteY10" fmla="*/ 422030 h 689317"/>
                  <a:gd name="connsiteX11" fmla="*/ 576776 w 942733"/>
                  <a:gd name="connsiteY11" fmla="*/ 407963 h 689317"/>
                  <a:gd name="connsiteX12" fmla="*/ 759656 w 942733"/>
                  <a:gd name="connsiteY12" fmla="*/ 393895 h 689317"/>
                  <a:gd name="connsiteX13" fmla="*/ 844062 w 942733"/>
                  <a:gd name="connsiteY13" fmla="*/ 351692 h 689317"/>
                  <a:gd name="connsiteX14" fmla="*/ 858129 w 942733"/>
                  <a:gd name="connsiteY14" fmla="*/ 309489 h 689317"/>
                  <a:gd name="connsiteX15" fmla="*/ 914400 w 942733"/>
                  <a:gd name="connsiteY15" fmla="*/ 253218 h 689317"/>
                  <a:gd name="connsiteX16" fmla="*/ 942536 w 942733"/>
                  <a:gd name="connsiteY16" fmla="*/ 168812 h 689317"/>
                  <a:gd name="connsiteX17" fmla="*/ 928468 w 942733"/>
                  <a:gd name="connsiteY17" fmla="*/ 0 h 68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42733" h="689317">
                    <a:moveTo>
                      <a:pt x="0" y="604910"/>
                    </a:moveTo>
                    <a:cubicBezTo>
                      <a:pt x="32825" y="614289"/>
                      <a:pt x="66777" y="620367"/>
                      <a:pt x="98474" y="633046"/>
                    </a:cubicBezTo>
                    <a:cubicBezTo>
                      <a:pt x="114172" y="639325"/>
                      <a:pt x="125137" y="654521"/>
                      <a:pt x="140677" y="661181"/>
                    </a:cubicBezTo>
                    <a:cubicBezTo>
                      <a:pt x="158448" y="668797"/>
                      <a:pt x="178358" y="669937"/>
                      <a:pt x="196948" y="675249"/>
                    </a:cubicBezTo>
                    <a:cubicBezTo>
                      <a:pt x="211206" y="679323"/>
                      <a:pt x="225083" y="684628"/>
                      <a:pt x="239151" y="689317"/>
                    </a:cubicBezTo>
                    <a:cubicBezTo>
                      <a:pt x="262597" y="684628"/>
                      <a:pt x="288588" y="686861"/>
                      <a:pt x="309489" y="675249"/>
                    </a:cubicBezTo>
                    <a:cubicBezTo>
                      <a:pt x="332677" y="662367"/>
                      <a:pt x="365760" y="618978"/>
                      <a:pt x="365760" y="618978"/>
                    </a:cubicBezTo>
                    <a:cubicBezTo>
                      <a:pt x="370449" y="604910"/>
                      <a:pt x="370565" y="588354"/>
                      <a:pt x="379828" y="576775"/>
                    </a:cubicBezTo>
                    <a:cubicBezTo>
                      <a:pt x="390390" y="563573"/>
                      <a:pt x="409194" y="559643"/>
                      <a:pt x="422031" y="548640"/>
                    </a:cubicBezTo>
                    <a:cubicBezTo>
                      <a:pt x="442171" y="531377"/>
                      <a:pt x="463588" y="514440"/>
                      <a:pt x="478302" y="492369"/>
                    </a:cubicBezTo>
                    <a:cubicBezTo>
                      <a:pt x="491079" y="473203"/>
                      <a:pt x="512301" y="435392"/>
                      <a:pt x="534572" y="422030"/>
                    </a:cubicBezTo>
                    <a:cubicBezTo>
                      <a:pt x="547288" y="414401"/>
                      <a:pt x="562062" y="409802"/>
                      <a:pt x="576776" y="407963"/>
                    </a:cubicBezTo>
                    <a:cubicBezTo>
                      <a:pt x="637444" y="400380"/>
                      <a:pt x="698696" y="398584"/>
                      <a:pt x="759656" y="393895"/>
                    </a:cubicBezTo>
                    <a:cubicBezTo>
                      <a:pt x="787457" y="384628"/>
                      <a:pt x="824230" y="376482"/>
                      <a:pt x="844062" y="351692"/>
                    </a:cubicBezTo>
                    <a:cubicBezTo>
                      <a:pt x="853325" y="340113"/>
                      <a:pt x="849510" y="321556"/>
                      <a:pt x="858129" y="309489"/>
                    </a:cubicBezTo>
                    <a:cubicBezTo>
                      <a:pt x="873547" y="287904"/>
                      <a:pt x="914400" y="253218"/>
                      <a:pt x="914400" y="253218"/>
                    </a:cubicBezTo>
                    <a:cubicBezTo>
                      <a:pt x="923779" y="225083"/>
                      <a:pt x="944999" y="198367"/>
                      <a:pt x="942536" y="168812"/>
                    </a:cubicBezTo>
                    <a:lnTo>
                      <a:pt x="928468" y="0"/>
                    </a:lnTo>
                  </a:path>
                </a:pathLst>
              </a:custGeom>
              <a:noFill/>
              <a:ln w="19050">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167" name="Freeform 166">
                <a:extLst>
                  <a:ext uri="{FF2B5EF4-FFF2-40B4-BE49-F238E27FC236}">
                    <a16:creationId xmlns:a16="http://schemas.microsoft.com/office/drawing/2014/main" id="{34835B9A-35F7-C74D-9D0E-3FCA4CD870FE}"/>
                  </a:ext>
                </a:extLst>
              </p:cNvPr>
              <p:cNvSpPr/>
              <p:nvPr/>
            </p:nvSpPr>
            <p:spPr>
              <a:xfrm>
                <a:off x="5753686" y="1645920"/>
                <a:ext cx="1294228" cy="1322363"/>
              </a:xfrm>
              <a:custGeom>
                <a:avLst/>
                <a:gdLst>
                  <a:gd name="connsiteX0" fmla="*/ 0 w 1294228"/>
                  <a:gd name="connsiteY0" fmla="*/ 0 h 1322363"/>
                  <a:gd name="connsiteX1" fmla="*/ 98474 w 1294228"/>
                  <a:gd name="connsiteY1" fmla="*/ 98474 h 1322363"/>
                  <a:gd name="connsiteX2" fmla="*/ 112542 w 1294228"/>
                  <a:gd name="connsiteY2" fmla="*/ 140677 h 1322363"/>
                  <a:gd name="connsiteX3" fmla="*/ 140677 w 1294228"/>
                  <a:gd name="connsiteY3" fmla="*/ 182880 h 1322363"/>
                  <a:gd name="connsiteX4" fmla="*/ 211016 w 1294228"/>
                  <a:gd name="connsiteY4" fmla="*/ 253218 h 1322363"/>
                  <a:gd name="connsiteX5" fmla="*/ 253219 w 1294228"/>
                  <a:gd name="connsiteY5" fmla="*/ 323557 h 1322363"/>
                  <a:gd name="connsiteX6" fmla="*/ 295422 w 1294228"/>
                  <a:gd name="connsiteY6" fmla="*/ 393895 h 1322363"/>
                  <a:gd name="connsiteX7" fmla="*/ 337625 w 1294228"/>
                  <a:gd name="connsiteY7" fmla="*/ 478302 h 1322363"/>
                  <a:gd name="connsiteX8" fmla="*/ 351692 w 1294228"/>
                  <a:gd name="connsiteY8" fmla="*/ 520505 h 1322363"/>
                  <a:gd name="connsiteX9" fmla="*/ 365760 w 1294228"/>
                  <a:gd name="connsiteY9" fmla="*/ 1153551 h 1322363"/>
                  <a:gd name="connsiteX10" fmla="*/ 379828 w 1294228"/>
                  <a:gd name="connsiteY10" fmla="*/ 1195754 h 1322363"/>
                  <a:gd name="connsiteX11" fmla="*/ 422031 w 1294228"/>
                  <a:gd name="connsiteY11" fmla="*/ 1223889 h 1322363"/>
                  <a:gd name="connsiteX12" fmla="*/ 520505 w 1294228"/>
                  <a:gd name="connsiteY12" fmla="*/ 1308295 h 1322363"/>
                  <a:gd name="connsiteX13" fmla="*/ 562708 w 1294228"/>
                  <a:gd name="connsiteY13" fmla="*/ 1322363 h 1322363"/>
                  <a:gd name="connsiteX14" fmla="*/ 647114 w 1294228"/>
                  <a:gd name="connsiteY14" fmla="*/ 1308295 h 1322363"/>
                  <a:gd name="connsiteX15" fmla="*/ 661182 w 1294228"/>
                  <a:gd name="connsiteY15" fmla="*/ 1266092 h 1322363"/>
                  <a:gd name="connsiteX16" fmla="*/ 689317 w 1294228"/>
                  <a:gd name="connsiteY16" fmla="*/ 1125415 h 1322363"/>
                  <a:gd name="connsiteX17" fmla="*/ 703385 w 1294228"/>
                  <a:gd name="connsiteY17" fmla="*/ 900332 h 1322363"/>
                  <a:gd name="connsiteX18" fmla="*/ 731520 w 1294228"/>
                  <a:gd name="connsiteY18" fmla="*/ 858129 h 1322363"/>
                  <a:gd name="connsiteX19" fmla="*/ 815926 w 1294228"/>
                  <a:gd name="connsiteY19" fmla="*/ 829994 h 1322363"/>
                  <a:gd name="connsiteX20" fmla="*/ 1069145 w 1294228"/>
                  <a:gd name="connsiteY20" fmla="*/ 844062 h 1322363"/>
                  <a:gd name="connsiteX21" fmla="*/ 1111348 w 1294228"/>
                  <a:gd name="connsiteY21" fmla="*/ 858129 h 1322363"/>
                  <a:gd name="connsiteX22" fmla="*/ 1195754 w 1294228"/>
                  <a:gd name="connsiteY22" fmla="*/ 872197 h 1322363"/>
                  <a:gd name="connsiteX23" fmla="*/ 1294228 w 1294228"/>
                  <a:gd name="connsiteY23" fmla="*/ 858129 h 1322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94228" h="1322363">
                    <a:moveTo>
                      <a:pt x="0" y="0"/>
                    </a:moveTo>
                    <a:cubicBezTo>
                      <a:pt x="32825" y="32825"/>
                      <a:pt x="69475" y="62225"/>
                      <a:pt x="98474" y="98474"/>
                    </a:cubicBezTo>
                    <a:cubicBezTo>
                      <a:pt x="107737" y="110053"/>
                      <a:pt x="105910" y="127414"/>
                      <a:pt x="112542" y="140677"/>
                    </a:cubicBezTo>
                    <a:cubicBezTo>
                      <a:pt x="120103" y="155799"/>
                      <a:pt x="129544" y="170156"/>
                      <a:pt x="140677" y="182880"/>
                    </a:cubicBezTo>
                    <a:cubicBezTo>
                      <a:pt x="162512" y="207834"/>
                      <a:pt x="211016" y="253218"/>
                      <a:pt x="211016" y="253218"/>
                    </a:cubicBezTo>
                    <a:cubicBezTo>
                      <a:pt x="250865" y="372773"/>
                      <a:pt x="195289" y="227007"/>
                      <a:pt x="253219" y="323557"/>
                    </a:cubicBezTo>
                    <a:cubicBezTo>
                      <a:pt x="308005" y="414866"/>
                      <a:pt x="224131" y="322607"/>
                      <a:pt x="295422" y="393895"/>
                    </a:cubicBezTo>
                    <a:cubicBezTo>
                      <a:pt x="330779" y="499972"/>
                      <a:pt x="283084" y="369219"/>
                      <a:pt x="337625" y="478302"/>
                    </a:cubicBezTo>
                    <a:cubicBezTo>
                      <a:pt x="344256" y="491565"/>
                      <a:pt x="347003" y="506437"/>
                      <a:pt x="351692" y="520505"/>
                    </a:cubicBezTo>
                    <a:cubicBezTo>
                      <a:pt x="356381" y="731520"/>
                      <a:pt x="356973" y="942667"/>
                      <a:pt x="365760" y="1153551"/>
                    </a:cubicBezTo>
                    <a:cubicBezTo>
                      <a:pt x="366377" y="1168367"/>
                      <a:pt x="370565" y="1184175"/>
                      <a:pt x="379828" y="1195754"/>
                    </a:cubicBezTo>
                    <a:cubicBezTo>
                      <a:pt x="390390" y="1208956"/>
                      <a:pt x="409194" y="1212886"/>
                      <a:pt x="422031" y="1223889"/>
                    </a:cubicBezTo>
                    <a:cubicBezTo>
                      <a:pt x="470490" y="1265425"/>
                      <a:pt x="468829" y="1282457"/>
                      <a:pt x="520505" y="1308295"/>
                    </a:cubicBezTo>
                    <a:cubicBezTo>
                      <a:pt x="533768" y="1314927"/>
                      <a:pt x="548640" y="1317674"/>
                      <a:pt x="562708" y="1322363"/>
                    </a:cubicBezTo>
                    <a:cubicBezTo>
                      <a:pt x="590843" y="1317674"/>
                      <a:pt x="622349" y="1322447"/>
                      <a:pt x="647114" y="1308295"/>
                    </a:cubicBezTo>
                    <a:cubicBezTo>
                      <a:pt x="659989" y="1300938"/>
                      <a:pt x="657108" y="1280350"/>
                      <a:pt x="661182" y="1266092"/>
                    </a:cubicBezTo>
                    <a:cubicBezTo>
                      <a:pt x="677969" y="1207338"/>
                      <a:pt x="678264" y="1191731"/>
                      <a:pt x="689317" y="1125415"/>
                    </a:cubicBezTo>
                    <a:cubicBezTo>
                      <a:pt x="694006" y="1050387"/>
                      <a:pt x="691661" y="974586"/>
                      <a:pt x="703385" y="900332"/>
                    </a:cubicBezTo>
                    <a:cubicBezTo>
                      <a:pt x="706022" y="883632"/>
                      <a:pt x="717183" y="867090"/>
                      <a:pt x="731520" y="858129"/>
                    </a:cubicBezTo>
                    <a:cubicBezTo>
                      <a:pt x="756669" y="842411"/>
                      <a:pt x="815926" y="829994"/>
                      <a:pt x="815926" y="829994"/>
                    </a:cubicBezTo>
                    <a:cubicBezTo>
                      <a:pt x="900332" y="834683"/>
                      <a:pt x="984989" y="836047"/>
                      <a:pt x="1069145" y="844062"/>
                    </a:cubicBezTo>
                    <a:cubicBezTo>
                      <a:pt x="1083907" y="845468"/>
                      <a:pt x="1096873" y="854912"/>
                      <a:pt x="1111348" y="858129"/>
                    </a:cubicBezTo>
                    <a:cubicBezTo>
                      <a:pt x="1139192" y="864317"/>
                      <a:pt x="1167619" y="867508"/>
                      <a:pt x="1195754" y="872197"/>
                    </a:cubicBezTo>
                    <a:lnTo>
                      <a:pt x="1294228" y="858129"/>
                    </a:lnTo>
                  </a:path>
                </a:pathLst>
              </a:cu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a:extLst>
                  <a:ext uri="{FF2B5EF4-FFF2-40B4-BE49-F238E27FC236}">
                    <a16:creationId xmlns:a16="http://schemas.microsoft.com/office/drawing/2014/main" id="{8281AB0D-BD0D-694A-953C-4F202A965881}"/>
                  </a:ext>
                </a:extLst>
              </p:cNvPr>
              <p:cNvSpPr/>
              <p:nvPr/>
            </p:nvSpPr>
            <p:spPr>
              <a:xfrm>
                <a:off x="4797083" y="1428339"/>
                <a:ext cx="1983545" cy="1174184"/>
              </a:xfrm>
              <a:custGeom>
                <a:avLst/>
                <a:gdLst>
                  <a:gd name="connsiteX0" fmla="*/ 0 w 1983545"/>
                  <a:gd name="connsiteY0" fmla="*/ 1033507 h 1174184"/>
                  <a:gd name="connsiteX1" fmla="*/ 140677 w 1983545"/>
                  <a:gd name="connsiteY1" fmla="*/ 1047575 h 1174184"/>
                  <a:gd name="connsiteX2" fmla="*/ 225083 w 1983545"/>
                  <a:gd name="connsiteY2" fmla="*/ 1061643 h 1174184"/>
                  <a:gd name="connsiteX3" fmla="*/ 267286 w 1983545"/>
                  <a:gd name="connsiteY3" fmla="*/ 1103846 h 1174184"/>
                  <a:gd name="connsiteX4" fmla="*/ 309489 w 1983545"/>
                  <a:gd name="connsiteY4" fmla="*/ 1117913 h 1174184"/>
                  <a:gd name="connsiteX5" fmla="*/ 365760 w 1983545"/>
                  <a:gd name="connsiteY5" fmla="*/ 1146049 h 1174184"/>
                  <a:gd name="connsiteX6" fmla="*/ 506437 w 1983545"/>
                  <a:gd name="connsiteY6" fmla="*/ 1174184 h 1174184"/>
                  <a:gd name="connsiteX7" fmla="*/ 618979 w 1983545"/>
                  <a:gd name="connsiteY7" fmla="*/ 1160116 h 1174184"/>
                  <a:gd name="connsiteX8" fmla="*/ 647114 w 1983545"/>
                  <a:gd name="connsiteY8" fmla="*/ 1117913 h 1174184"/>
                  <a:gd name="connsiteX9" fmla="*/ 675249 w 1983545"/>
                  <a:gd name="connsiteY9" fmla="*/ 1033507 h 1174184"/>
                  <a:gd name="connsiteX10" fmla="*/ 661182 w 1983545"/>
                  <a:gd name="connsiteY10" fmla="*/ 794356 h 1174184"/>
                  <a:gd name="connsiteX11" fmla="*/ 675249 w 1983545"/>
                  <a:gd name="connsiteY11" fmla="*/ 597409 h 1174184"/>
                  <a:gd name="connsiteX12" fmla="*/ 689317 w 1983545"/>
                  <a:gd name="connsiteY12" fmla="*/ 541138 h 1174184"/>
                  <a:gd name="connsiteX13" fmla="*/ 731520 w 1983545"/>
                  <a:gd name="connsiteY13" fmla="*/ 498935 h 1174184"/>
                  <a:gd name="connsiteX14" fmla="*/ 773723 w 1983545"/>
                  <a:gd name="connsiteY14" fmla="*/ 484867 h 1174184"/>
                  <a:gd name="connsiteX15" fmla="*/ 872197 w 1983545"/>
                  <a:gd name="connsiteY15" fmla="*/ 414529 h 1174184"/>
                  <a:gd name="connsiteX16" fmla="*/ 970671 w 1983545"/>
                  <a:gd name="connsiteY16" fmla="*/ 330123 h 1174184"/>
                  <a:gd name="connsiteX17" fmla="*/ 1012874 w 1983545"/>
                  <a:gd name="connsiteY17" fmla="*/ 316055 h 1174184"/>
                  <a:gd name="connsiteX18" fmla="*/ 1069145 w 1983545"/>
                  <a:gd name="connsiteY18" fmla="*/ 259784 h 1174184"/>
                  <a:gd name="connsiteX19" fmla="*/ 1111348 w 1983545"/>
                  <a:gd name="connsiteY19" fmla="*/ 175378 h 1174184"/>
                  <a:gd name="connsiteX20" fmla="*/ 1181686 w 1983545"/>
                  <a:gd name="connsiteY20" fmla="*/ 105039 h 1174184"/>
                  <a:gd name="connsiteX21" fmla="*/ 1209822 w 1983545"/>
                  <a:gd name="connsiteY21" fmla="*/ 76904 h 1174184"/>
                  <a:gd name="connsiteX22" fmla="*/ 1294228 w 1983545"/>
                  <a:gd name="connsiteY22" fmla="*/ 34701 h 1174184"/>
                  <a:gd name="connsiteX23" fmla="*/ 1477108 w 1983545"/>
                  <a:gd name="connsiteY23" fmla="*/ 76904 h 1174184"/>
                  <a:gd name="connsiteX24" fmla="*/ 1519311 w 1983545"/>
                  <a:gd name="connsiteY24" fmla="*/ 90972 h 1174184"/>
                  <a:gd name="connsiteX25" fmla="*/ 1561514 w 1983545"/>
                  <a:gd name="connsiteY25" fmla="*/ 105039 h 1174184"/>
                  <a:gd name="connsiteX26" fmla="*/ 1786597 w 1983545"/>
                  <a:gd name="connsiteY26" fmla="*/ 76904 h 1174184"/>
                  <a:gd name="connsiteX27" fmla="*/ 1871003 w 1983545"/>
                  <a:gd name="connsiteY27" fmla="*/ 48769 h 1174184"/>
                  <a:gd name="connsiteX28" fmla="*/ 1983545 w 1983545"/>
                  <a:gd name="connsiteY28" fmla="*/ 6566 h 1174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983545" h="1174184">
                    <a:moveTo>
                      <a:pt x="0" y="1033507"/>
                    </a:moveTo>
                    <a:cubicBezTo>
                      <a:pt x="46892" y="1038196"/>
                      <a:pt x="93915" y="1041730"/>
                      <a:pt x="140677" y="1047575"/>
                    </a:cubicBezTo>
                    <a:cubicBezTo>
                      <a:pt x="168980" y="1051113"/>
                      <a:pt x="199018" y="1050058"/>
                      <a:pt x="225083" y="1061643"/>
                    </a:cubicBezTo>
                    <a:cubicBezTo>
                      <a:pt x="243263" y="1069723"/>
                      <a:pt x="250733" y="1092811"/>
                      <a:pt x="267286" y="1103846"/>
                    </a:cubicBezTo>
                    <a:cubicBezTo>
                      <a:pt x="279624" y="1112071"/>
                      <a:pt x="295859" y="1112072"/>
                      <a:pt x="309489" y="1117913"/>
                    </a:cubicBezTo>
                    <a:cubicBezTo>
                      <a:pt x="328764" y="1126174"/>
                      <a:pt x="346124" y="1138686"/>
                      <a:pt x="365760" y="1146049"/>
                    </a:cubicBezTo>
                    <a:cubicBezTo>
                      <a:pt x="399331" y="1158638"/>
                      <a:pt x="477272" y="1169323"/>
                      <a:pt x="506437" y="1174184"/>
                    </a:cubicBezTo>
                    <a:cubicBezTo>
                      <a:pt x="543951" y="1169495"/>
                      <a:pt x="583877" y="1174157"/>
                      <a:pt x="618979" y="1160116"/>
                    </a:cubicBezTo>
                    <a:cubicBezTo>
                      <a:pt x="634677" y="1153837"/>
                      <a:pt x="640247" y="1133363"/>
                      <a:pt x="647114" y="1117913"/>
                    </a:cubicBezTo>
                    <a:cubicBezTo>
                      <a:pt x="659159" y="1090812"/>
                      <a:pt x="675249" y="1033507"/>
                      <a:pt x="675249" y="1033507"/>
                    </a:cubicBezTo>
                    <a:cubicBezTo>
                      <a:pt x="670560" y="953790"/>
                      <a:pt x="661182" y="874211"/>
                      <a:pt x="661182" y="794356"/>
                    </a:cubicBezTo>
                    <a:cubicBezTo>
                      <a:pt x="661182" y="728540"/>
                      <a:pt x="667981" y="662823"/>
                      <a:pt x="675249" y="597409"/>
                    </a:cubicBezTo>
                    <a:cubicBezTo>
                      <a:pt x="677384" y="578193"/>
                      <a:pt x="679724" y="557925"/>
                      <a:pt x="689317" y="541138"/>
                    </a:cubicBezTo>
                    <a:cubicBezTo>
                      <a:pt x="699188" y="523865"/>
                      <a:pt x="714967" y="509971"/>
                      <a:pt x="731520" y="498935"/>
                    </a:cubicBezTo>
                    <a:cubicBezTo>
                      <a:pt x="743858" y="490710"/>
                      <a:pt x="759655" y="489556"/>
                      <a:pt x="773723" y="484867"/>
                    </a:cubicBezTo>
                    <a:cubicBezTo>
                      <a:pt x="840479" y="418111"/>
                      <a:pt x="804829" y="436984"/>
                      <a:pt x="872197" y="414529"/>
                    </a:cubicBezTo>
                    <a:cubicBezTo>
                      <a:pt x="906810" y="379916"/>
                      <a:pt x="927820" y="351548"/>
                      <a:pt x="970671" y="330123"/>
                    </a:cubicBezTo>
                    <a:cubicBezTo>
                      <a:pt x="983934" y="323491"/>
                      <a:pt x="998806" y="320744"/>
                      <a:pt x="1012874" y="316055"/>
                    </a:cubicBezTo>
                    <a:cubicBezTo>
                      <a:pt x="1031631" y="297298"/>
                      <a:pt x="1060757" y="284949"/>
                      <a:pt x="1069145" y="259784"/>
                    </a:cubicBezTo>
                    <a:cubicBezTo>
                      <a:pt x="1082427" y="219937"/>
                      <a:pt x="1081978" y="208944"/>
                      <a:pt x="1111348" y="175378"/>
                    </a:cubicBezTo>
                    <a:cubicBezTo>
                      <a:pt x="1133183" y="150424"/>
                      <a:pt x="1158240" y="128485"/>
                      <a:pt x="1181686" y="105039"/>
                    </a:cubicBezTo>
                    <a:cubicBezTo>
                      <a:pt x="1191065" y="95660"/>
                      <a:pt x="1197239" y="81098"/>
                      <a:pt x="1209822" y="76904"/>
                    </a:cubicBezTo>
                    <a:cubicBezTo>
                      <a:pt x="1268065" y="57489"/>
                      <a:pt x="1239687" y="71061"/>
                      <a:pt x="1294228" y="34701"/>
                    </a:cubicBezTo>
                    <a:cubicBezTo>
                      <a:pt x="1422058" y="52963"/>
                      <a:pt x="1361248" y="38284"/>
                      <a:pt x="1477108" y="76904"/>
                    </a:cubicBezTo>
                    <a:lnTo>
                      <a:pt x="1519311" y="90972"/>
                    </a:lnTo>
                    <a:lnTo>
                      <a:pt x="1561514" y="105039"/>
                    </a:lnTo>
                    <a:cubicBezTo>
                      <a:pt x="1674759" y="95602"/>
                      <a:pt x="1701170" y="102532"/>
                      <a:pt x="1786597" y="76904"/>
                    </a:cubicBezTo>
                    <a:cubicBezTo>
                      <a:pt x="1815003" y="68382"/>
                      <a:pt x="1871003" y="48769"/>
                      <a:pt x="1871003" y="48769"/>
                    </a:cubicBezTo>
                    <a:cubicBezTo>
                      <a:pt x="1895451" y="-24574"/>
                      <a:pt x="1870242" y="6566"/>
                      <a:pt x="1983545" y="6566"/>
                    </a:cubicBezTo>
                  </a:path>
                </a:pathLst>
              </a:cu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Freeform 168">
                <a:extLst>
                  <a:ext uri="{FF2B5EF4-FFF2-40B4-BE49-F238E27FC236}">
                    <a16:creationId xmlns:a16="http://schemas.microsoft.com/office/drawing/2014/main" id="{5C95A9B1-F913-C74B-92B2-C549E849740F}"/>
                  </a:ext>
                </a:extLst>
              </p:cNvPr>
              <p:cNvSpPr/>
              <p:nvPr/>
            </p:nvSpPr>
            <p:spPr>
              <a:xfrm>
                <a:off x="5303520" y="1786597"/>
                <a:ext cx="1688123" cy="1237957"/>
              </a:xfrm>
              <a:custGeom>
                <a:avLst/>
                <a:gdLst>
                  <a:gd name="connsiteX0" fmla="*/ 0 w 1688123"/>
                  <a:gd name="connsiteY0" fmla="*/ 1237957 h 1237957"/>
                  <a:gd name="connsiteX1" fmla="*/ 126609 w 1688123"/>
                  <a:gd name="connsiteY1" fmla="*/ 1125415 h 1237957"/>
                  <a:gd name="connsiteX2" fmla="*/ 140677 w 1688123"/>
                  <a:gd name="connsiteY2" fmla="*/ 1055077 h 1237957"/>
                  <a:gd name="connsiteX3" fmla="*/ 168812 w 1688123"/>
                  <a:gd name="connsiteY3" fmla="*/ 956603 h 1237957"/>
                  <a:gd name="connsiteX4" fmla="*/ 211015 w 1688123"/>
                  <a:gd name="connsiteY4" fmla="*/ 745588 h 1237957"/>
                  <a:gd name="connsiteX5" fmla="*/ 225083 w 1688123"/>
                  <a:gd name="connsiteY5" fmla="*/ 703385 h 1237957"/>
                  <a:gd name="connsiteX6" fmla="*/ 253218 w 1688123"/>
                  <a:gd name="connsiteY6" fmla="*/ 661181 h 1237957"/>
                  <a:gd name="connsiteX7" fmla="*/ 267286 w 1688123"/>
                  <a:gd name="connsiteY7" fmla="*/ 618978 h 1237957"/>
                  <a:gd name="connsiteX8" fmla="*/ 379828 w 1688123"/>
                  <a:gd name="connsiteY8" fmla="*/ 534572 h 1237957"/>
                  <a:gd name="connsiteX9" fmla="*/ 464234 w 1688123"/>
                  <a:gd name="connsiteY9" fmla="*/ 478301 h 1237957"/>
                  <a:gd name="connsiteX10" fmla="*/ 548640 w 1688123"/>
                  <a:gd name="connsiteY10" fmla="*/ 450166 h 1237957"/>
                  <a:gd name="connsiteX11" fmla="*/ 590843 w 1688123"/>
                  <a:gd name="connsiteY11" fmla="*/ 422031 h 1237957"/>
                  <a:gd name="connsiteX12" fmla="*/ 717452 w 1688123"/>
                  <a:gd name="connsiteY12" fmla="*/ 379828 h 1237957"/>
                  <a:gd name="connsiteX13" fmla="*/ 801858 w 1688123"/>
                  <a:gd name="connsiteY13" fmla="*/ 351692 h 1237957"/>
                  <a:gd name="connsiteX14" fmla="*/ 844062 w 1688123"/>
                  <a:gd name="connsiteY14" fmla="*/ 337625 h 1237957"/>
                  <a:gd name="connsiteX15" fmla="*/ 914400 w 1688123"/>
                  <a:gd name="connsiteY15" fmla="*/ 323557 h 1237957"/>
                  <a:gd name="connsiteX16" fmla="*/ 1237957 w 1688123"/>
                  <a:gd name="connsiteY16" fmla="*/ 337625 h 1237957"/>
                  <a:gd name="connsiteX17" fmla="*/ 1674055 w 1688123"/>
                  <a:gd name="connsiteY17" fmla="*/ 309489 h 1237957"/>
                  <a:gd name="connsiteX18" fmla="*/ 1688123 w 1688123"/>
                  <a:gd name="connsiteY18" fmla="*/ 267286 h 1237957"/>
                  <a:gd name="connsiteX19" fmla="*/ 1674055 w 1688123"/>
                  <a:gd name="connsiteY19" fmla="*/ 0 h 1237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88123" h="1237957">
                    <a:moveTo>
                      <a:pt x="0" y="1237957"/>
                    </a:moveTo>
                    <a:cubicBezTo>
                      <a:pt x="40220" y="1209228"/>
                      <a:pt x="106281" y="1179623"/>
                      <a:pt x="126609" y="1125415"/>
                    </a:cubicBezTo>
                    <a:cubicBezTo>
                      <a:pt x="135005" y="1103027"/>
                      <a:pt x="134878" y="1078273"/>
                      <a:pt x="140677" y="1055077"/>
                    </a:cubicBezTo>
                    <a:cubicBezTo>
                      <a:pt x="160767" y="974717"/>
                      <a:pt x="151268" y="1053095"/>
                      <a:pt x="168812" y="956603"/>
                    </a:cubicBezTo>
                    <a:cubicBezTo>
                      <a:pt x="187659" y="852944"/>
                      <a:pt x="175643" y="851703"/>
                      <a:pt x="211015" y="745588"/>
                    </a:cubicBezTo>
                    <a:cubicBezTo>
                      <a:pt x="215704" y="731520"/>
                      <a:pt x="218451" y="716648"/>
                      <a:pt x="225083" y="703385"/>
                    </a:cubicBezTo>
                    <a:cubicBezTo>
                      <a:pt x="232644" y="688262"/>
                      <a:pt x="245657" y="676304"/>
                      <a:pt x="253218" y="661181"/>
                    </a:cubicBezTo>
                    <a:cubicBezTo>
                      <a:pt x="259850" y="647918"/>
                      <a:pt x="258389" y="630841"/>
                      <a:pt x="267286" y="618978"/>
                    </a:cubicBezTo>
                    <a:cubicBezTo>
                      <a:pt x="360531" y="494653"/>
                      <a:pt x="300614" y="578580"/>
                      <a:pt x="379828" y="534572"/>
                    </a:cubicBezTo>
                    <a:cubicBezTo>
                      <a:pt x="409387" y="518150"/>
                      <a:pt x="432155" y="488994"/>
                      <a:pt x="464234" y="478301"/>
                    </a:cubicBezTo>
                    <a:cubicBezTo>
                      <a:pt x="492369" y="468923"/>
                      <a:pt x="523964" y="466617"/>
                      <a:pt x="548640" y="450166"/>
                    </a:cubicBezTo>
                    <a:cubicBezTo>
                      <a:pt x="562708" y="440788"/>
                      <a:pt x="575393" y="428898"/>
                      <a:pt x="590843" y="422031"/>
                    </a:cubicBezTo>
                    <a:cubicBezTo>
                      <a:pt x="590868" y="422020"/>
                      <a:pt x="696337" y="386866"/>
                      <a:pt x="717452" y="379828"/>
                    </a:cubicBezTo>
                    <a:lnTo>
                      <a:pt x="801858" y="351692"/>
                    </a:lnTo>
                    <a:cubicBezTo>
                      <a:pt x="815926" y="347003"/>
                      <a:pt x="829521" y="340533"/>
                      <a:pt x="844062" y="337625"/>
                    </a:cubicBezTo>
                    <a:lnTo>
                      <a:pt x="914400" y="323557"/>
                    </a:lnTo>
                    <a:cubicBezTo>
                      <a:pt x="1022252" y="328246"/>
                      <a:pt x="1130003" y="337625"/>
                      <a:pt x="1237957" y="337625"/>
                    </a:cubicBezTo>
                    <a:cubicBezTo>
                      <a:pt x="1602880" y="337625"/>
                      <a:pt x="1512155" y="363457"/>
                      <a:pt x="1674055" y="309489"/>
                    </a:cubicBezTo>
                    <a:cubicBezTo>
                      <a:pt x="1678744" y="295421"/>
                      <a:pt x="1688123" y="282115"/>
                      <a:pt x="1688123" y="267286"/>
                    </a:cubicBezTo>
                    <a:cubicBezTo>
                      <a:pt x="1688123" y="178067"/>
                      <a:pt x="1674055" y="0"/>
                      <a:pt x="1674055"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Freeform 169">
                <a:extLst>
                  <a:ext uri="{FF2B5EF4-FFF2-40B4-BE49-F238E27FC236}">
                    <a16:creationId xmlns:a16="http://schemas.microsoft.com/office/drawing/2014/main" id="{4BCD553D-2258-E547-B71A-B26BB2F77F09}"/>
                  </a:ext>
                </a:extLst>
              </p:cNvPr>
              <p:cNvSpPr/>
              <p:nvPr/>
            </p:nvSpPr>
            <p:spPr>
              <a:xfrm>
                <a:off x="4867422" y="1294228"/>
                <a:ext cx="1786596" cy="1505663"/>
              </a:xfrm>
              <a:custGeom>
                <a:avLst/>
                <a:gdLst>
                  <a:gd name="connsiteX0" fmla="*/ 1786596 w 1786596"/>
                  <a:gd name="connsiteY0" fmla="*/ 0 h 1505663"/>
                  <a:gd name="connsiteX1" fmla="*/ 1702190 w 1786596"/>
                  <a:gd name="connsiteY1" fmla="*/ 140677 h 1505663"/>
                  <a:gd name="connsiteX2" fmla="*/ 1631852 w 1786596"/>
                  <a:gd name="connsiteY2" fmla="*/ 225083 h 1505663"/>
                  <a:gd name="connsiteX3" fmla="*/ 1589649 w 1786596"/>
                  <a:gd name="connsiteY3" fmla="*/ 309489 h 1505663"/>
                  <a:gd name="connsiteX4" fmla="*/ 1533378 w 1786596"/>
                  <a:gd name="connsiteY4" fmla="*/ 379827 h 1505663"/>
                  <a:gd name="connsiteX5" fmla="*/ 1491175 w 1786596"/>
                  <a:gd name="connsiteY5" fmla="*/ 464234 h 1505663"/>
                  <a:gd name="connsiteX6" fmla="*/ 1477107 w 1786596"/>
                  <a:gd name="connsiteY6" fmla="*/ 520504 h 1505663"/>
                  <a:gd name="connsiteX7" fmla="*/ 1434904 w 1786596"/>
                  <a:gd name="connsiteY7" fmla="*/ 647114 h 1505663"/>
                  <a:gd name="connsiteX8" fmla="*/ 1420836 w 1786596"/>
                  <a:gd name="connsiteY8" fmla="*/ 689317 h 1505663"/>
                  <a:gd name="connsiteX9" fmla="*/ 1406769 w 1786596"/>
                  <a:gd name="connsiteY9" fmla="*/ 731520 h 1505663"/>
                  <a:gd name="connsiteX10" fmla="*/ 1378633 w 1786596"/>
                  <a:gd name="connsiteY10" fmla="*/ 759655 h 1505663"/>
                  <a:gd name="connsiteX11" fmla="*/ 1350498 w 1786596"/>
                  <a:gd name="connsiteY11" fmla="*/ 844061 h 1505663"/>
                  <a:gd name="connsiteX12" fmla="*/ 1336430 w 1786596"/>
                  <a:gd name="connsiteY12" fmla="*/ 886264 h 1505663"/>
                  <a:gd name="connsiteX13" fmla="*/ 1308295 w 1786596"/>
                  <a:gd name="connsiteY13" fmla="*/ 928467 h 1505663"/>
                  <a:gd name="connsiteX14" fmla="*/ 1266092 w 1786596"/>
                  <a:gd name="connsiteY14" fmla="*/ 998806 h 1505663"/>
                  <a:gd name="connsiteX15" fmla="*/ 1252024 w 1786596"/>
                  <a:gd name="connsiteY15" fmla="*/ 1041009 h 1505663"/>
                  <a:gd name="connsiteX16" fmla="*/ 1223889 w 1786596"/>
                  <a:gd name="connsiteY16" fmla="*/ 1083212 h 1505663"/>
                  <a:gd name="connsiteX17" fmla="*/ 1195753 w 1786596"/>
                  <a:gd name="connsiteY17" fmla="*/ 1167618 h 1505663"/>
                  <a:gd name="connsiteX18" fmla="*/ 1181686 w 1786596"/>
                  <a:gd name="connsiteY18" fmla="*/ 1209821 h 1505663"/>
                  <a:gd name="connsiteX19" fmla="*/ 1153550 w 1786596"/>
                  <a:gd name="connsiteY19" fmla="*/ 1237957 h 1505663"/>
                  <a:gd name="connsiteX20" fmla="*/ 1069144 w 1786596"/>
                  <a:gd name="connsiteY20" fmla="*/ 1406769 h 1505663"/>
                  <a:gd name="connsiteX21" fmla="*/ 1041009 w 1786596"/>
                  <a:gd name="connsiteY21" fmla="*/ 1448972 h 1505663"/>
                  <a:gd name="connsiteX22" fmla="*/ 998806 w 1786596"/>
                  <a:gd name="connsiteY22" fmla="*/ 1463040 h 1505663"/>
                  <a:gd name="connsiteX23" fmla="*/ 970670 w 1786596"/>
                  <a:gd name="connsiteY23" fmla="*/ 1491175 h 1505663"/>
                  <a:gd name="connsiteX24" fmla="*/ 829993 w 1786596"/>
                  <a:gd name="connsiteY24" fmla="*/ 1491175 h 1505663"/>
                  <a:gd name="connsiteX25" fmla="*/ 731520 w 1786596"/>
                  <a:gd name="connsiteY25" fmla="*/ 1392701 h 1505663"/>
                  <a:gd name="connsiteX26" fmla="*/ 703384 w 1786596"/>
                  <a:gd name="connsiteY26" fmla="*/ 1350498 h 1505663"/>
                  <a:gd name="connsiteX27" fmla="*/ 661181 w 1786596"/>
                  <a:gd name="connsiteY27" fmla="*/ 1167618 h 1505663"/>
                  <a:gd name="connsiteX28" fmla="*/ 633046 w 1786596"/>
                  <a:gd name="connsiteY28" fmla="*/ 1083212 h 1505663"/>
                  <a:gd name="connsiteX29" fmla="*/ 604910 w 1786596"/>
                  <a:gd name="connsiteY29" fmla="*/ 998806 h 1505663"/>
                  <a:gd name="connsiteX30" fmla="*/ 590843 w 1786596"/>
                  <a:gd name="connsiteY30" fmla="*/ 956603 h 1505663"/>
                  <a:gd name="connsiteX31" fmla="*/ 562707 w 1786596"/>
                  <a:gd name="connsiteY31" fmla="*/ 928467 h 1505663"/>
                  <a:gd name="connsiteX32" fmla="*/ 534572 w 1786596"/>
                  <a:gd name="connsiteY32" fmla="*/ 844061 h 1505663"/>
                  <a:gd name="connsiteX33" fmla="*/ 478301 w 1786596"/>
                  <a:gd name="connsiteY33" fmla="*/ 787790 h 1505663"/>
                  <a:gd name="connsiteX34" fmla="*/ 422030 w 1786596"/>
                  <a:gd name="connsiteY34" fmla="*/ 717452 h 1505663"/>
                  <a:gd name="connsiteX35" fmla="*/ 379827 w 1786596"/>
                  <a:gd name="connsiteY35" fmla="*/ 689317 h 1505663"/>
                  <a:gd name="connsiteX36" fmla="*/ 337624 w 1786596"/>
                  <a:gd name="connsiteY36" fmla="*/ 618978 h 1505663"/>
                  <a:gd name="connsiteX37" fmla="*/ 323556 w 1786596"/>
                  <a:gd name="connsiteY37" fmla="*/ 576775 h 1505663"/>
                  <a:gd name="connsiteX38" fmla="*/ 239150 w 1786596"/>
                  <a:gd name="connsiteY38" fmla="*/ 464234 h 1505663"/>
                  <a:gd name="connsiteX39" fmla="*/ 196947 w 1786596"/>
                  <a:gd name="connsiteY39" fmla="*/ 450166 h 1505663"/>
                  <a:gd name="connsiteX40" fmla="*/ 98473 w 1786596"/>
                  <a:gd name="connsiteY40" fmla="*/ 365760 h 1505663"/>
                  <a:gd name="connsiteX41" fmla="*/ 70338 w 1786596"/>
                  <a:gd name="connsiteY41" fmla="*/ 337624 h 1505663"/>
                  <a:gd name="connsiteX42" fmla="*/ 28135 w 1786596"/>
                  <a:gd name="connsiteY42" fmla="*/ 323557 h 1505663"/>
                  <a:gd name="connsiteX43" fmla="*/ 0 w 1786596"/>
                  <a:gd name="connsiteY43" fmla="*/ 295421 h 1505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786596" h="1505663">
                    <a:moveTo>
                      <a:pt x="1786596" y="0"/>
                    </a:moveTo>
                    <a:cubicBezTo>
                      <a:pt x="1781823" y="8353"/>
                      <a:pt x="1724515" y="113887"/>
                      <a:pt x="1702190" y="140677"/>
                    </a:cubicBezTo>
                    <a:cubicBezTo>
                      <a:pt x="1663299" y="187345"/>
                      <a:pt x="1658048" y="172692"/>
                      <a:pt x="1631852" y="225083"/>
                    </a:cubicBezTo>
                    <a:cubicBezTo>
                      <a:pt x="1597185" y="294417"/>
                      <a:pt x="1643400" y="242301"/>
                      <a:pt x="1589649" y="309489"/>
                    </a:cubicBezTo>
                    <a:cubicBezTo>
                      <a:pt x="1554754" y="353108"/>
                      <a:pt x="1562247" y="322090"/>
                      <a:pt x="1533378" y="379827"/>
                    </a:cubicBezTo>
                    <a:cubicBezTo>
                      <a:pt x="1475132" y="496318"/>
                      <a:pt x="1571810" y="343278"/>
                      <a:pt x="1491175" y="464234"/>
                    </a:cubicBezTo>
                    <a:cubicBezTo>
                      <a:pt x="1486486" y="482991"/>
                      <a:pt x="1482663" y="501985"/>
                      <a:pt x="1477107" y="520504"/>
                    </a:cubicBezTo>
                    <a:cubicBezTo>
                      <a:pt x="1477105" y="520511"/>
                      <a:pt x="1441939" y="626010"/>
                      <a:pt x="1434904" y="647114"/>
                    </a:cubicBezTo>
                    <a:lnTo>
                      <a:pt x="1420836" y="689317"/>
                    </a:lnTo>
                    <a:cubicBezTo>
                      <a:pt x="1416147" y="703385"/>
                      <a:pt x="1417255" y="721035"/>
                      <a:pt x="1406769" y="731520"/>
                    </a:cubicBezTo>
                    <a:lnTo>
                      <a:pt x="1378633" y="759655"/>
                    </a:lnTo>
                    <a:lnTo>
                      <a:pt x="1350498" y="844061"/>
                    </a:lnTo>
                    <a:cubicBezTo>
                      <a:pt x="1345809" y="858129"/>
                      <a:pt x="1344655" y="873926"/>
                      <a:pt x="1336430" y="886264"/>
                    </a:cubicBezTo>
                    <a:cubicBezTo>
                      <a:pt x="1327052" y="900332"/>
                      <a:pt x="1315856" y="913345"/>
                      <a:pt x="1308295" y="928467"/>
                    </a:cubicBezTo>
                    <a:cubicBezTo>
                      <a:pt x="1271771" y="1001515"/>
                      <a:pt x="1321046" y="943850"/>
                      <a:pt x="1266092" y="998806"/>
                    </a:cubicBezTo>
                    <a:cubicBezTo>
                      <a:pt x="1261403" y="1012874"/>
                      <a:pt x="1258656" y="1027746"/>
                      <a:pt x="1252024" y="1041009"/>
                    </a:cubicBezTo>
                    <a:cubicBezTo>
                      <a:pt x="1244463" y="1056131"/>
                      <a:pt x="1230756" y="1067762"/>
                      <a:pt x="1223889" y="1083212"/>
                    </a:cubicBezTo>
                    <a:cubicBezTo>
                      <a:pt x="1211844" y="1110313"/>
                      <a:pt x="1205131" y="1139483"/>
                      <a:pt x="1195753" y="1167618"/>
                    </a:cubicBezTo>
                    <a:cubicBezTo>
                      <a:pt x="1191064" y="1181686"/>
                      <a:pt x="1192171" y="1199336"/>
                      <a:pt x="1181686" y="1209821"/>
                    </a:cubicBezTo>
                    <a:lnTo>
                      <a:pt x="1153550" y="1237957"/>
                    </a:lnTo>
                    <a:cubicBezTo>
                      <a:pt x="1114722" y="1354443"/>
                      <a:pt x="1141866" y="1297685"/>
                      <a:pt x="1069144" y="1406769"/>
                    </a:cubicBezTo>
                    <a:cubicBezTo>
                      <a:pt x="1059766" y="1420837"/>
                      <a:pt x="1057049" y="1443625"/>
                      <a:pt x="1041009" y="1448972"/>
                    </a:cubicBezTo>
                    <a:lnTo>
                      <a:pt x="998806" y="1463040"/>
                    </a:lnTo>
                    <a:cubicBezTo>
                      <a:pt x="989427" y="1472418"/>
                      <a:pt x="982043" y="1484351"/>
                      <a:pt x="970670" y="1491175"/>
                    </a:cubicBezTo>
                    <a:cubicBezTo>
                      <a:pt x="923451" y="1519506"/>
                      <a:pt x="884024" y="1498894"/>
                      <a:pt x="829993" y="1491175"/>
                    </a:cubicBezTo>
                    <a:cubicBezTo>
                      <a:pt x="755711" y="1466414"/>
                      <a:pt x="796016" y="1489446"/>
                      <a:pt x="731520" y="1392701"/>
                    </a:cubicBezTo>
                    <a:lnTo>
                      <a:pt x="703384" y="1350498"/>
                    </a:lnTo>
                    <a:cubicBezTo>
                      <a:pt x="692225" y="1294705"/>
                      <a:pt x="678146" y="1218513"/>
                      <a:pt x="661181" y="1167618"/>
                    </a:cubicBezTo>
                    <a:lnTo>
                      <a:pt x="633046" y="1083212"/>
                    </a:lnTo>
                    <a:lnTo>
                      <a:pt x="604910" y="998806"/>
                    </a:lnTo>
                    <a:cubicBezTo>
                      <a:pt x="600221" y="984738"/>
                      <a:pt x="601328" y="967088"/>
                      <a:pt x="590843" y="956603"/>
                    </a:cubicBezTo>
                    <a:lnTo>
                      <a:pt x="562707" y="928467"/>
                    </a:lnTo>
                    <a:cubicBezTo>
                      <a:pt x="553329" y="900332"/>
                      <a:pt x="555543" y="865032"/>
                      <a:pt x="534572" y="844061"/>
                    </a:cubicBezTo>
                    <a:cubicBezTo>
                      <a:pt x="515815" y="825304"/>
                      <a:pt x="493015" y="809861"/>
                      <a:pt x="478301" y="787790"/>
                    </a:cubicBezTo>
                    <a:cubicBezTo>
                      <a:pt x="457409" y="756451"/>
                      <a:pt x="450668" y="740362"/>
                      <a:pt x="422030" y="717452"/>
                    </a:cubicBezTo>
                    <a:cubicBezTo>
                      <a:pt x="408828" y="706890"/>
                      <a:pt x="393895" y="698695"/>
                      <a:pt x="379827" y="689317"/>
                    </a:cubicBezTo>
                    <a:cubicBezTo>
                      <a:pt x="339980" y="569770"/>
                      <a:pt x="395553" y="715525"/>
                      <a:pt x="337624" y="618978"/>
                    </a:cubicBezTo>
                    <a:cubicBezTo>
                      <a:pt x="329995" y="606263"/>
                      <a:pt x="330757" y="589738"/>
                      <a:pt x="323556" y="576775"/>
                    </a:cubicBezTo>
                    <a:cubicBezTo>
                      <a:pt x="320062" y="570486"/>
                      <a:pt x="267610" y="481310"/>
                      <a:pt x="239150" y="464234"/>
                    </a:cubicBezTo>
                    <a:cubicBezTo>
                      <a:pt x="226434" y="456605"/>
                      <a:pt x="211015" y="454855"/>
                      <a:pt x="196947" y="450166"/>
                    </a:cubicBezTo>
                    <a:cubicBezTo>
                      <a:pt x="61481" y="314700"/>
                      <a:pt x="205604" y="451466"/>
                      <a:pt x="98473" y="365760"/>
                    </a:cubicBezTo>
                    <a:cubicBezTo>
                      <a:pt x="88116" y="357474"/>
                      <a:pt x="81711" y="344448"/>
                      <a:pt x="70338" y="337624"/>
                    </a:cubicBezTo>
                    <a:cubicBezTo>
                      <a:pt x="57623" y="329995"/>
                      <a:pt x="42203" y="328246"/>
                      <a:pt x="28135" y="323557"/>
                    </a:cubicBezTo>
                    <a:lnTo>
                      <a:pt x="0" y="295421"/>
                    </a:lnTo>
                  </a:path>
                </a:pathLst>
              </a:cu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1" name="Group 170">
              <a:extLst>
                <a:ext uri="{FF2B5EF4-FFF2-40B4-BE49-F238E27FC236}">
                  <a16:creationId xmlns:a16="http://schemas.microsoft.com/office/drawing/2014/main" id="{649C7C46-A8B2-8047-B503-E6F1E72DBC1F}"/>
                </a:ext>
              </a:extLst>
            </p:cNvPr>
            <p:cNvGrpSpPr/>
            <p:nvPr/>
          </p:nvGrpSpPr>
          <p:grpSpPr>
            <a:xfrm>
              <a:off x="4588326" y="2026594"/>
              <a:ext cx="919789" cy="896898"/>
              <a:chOff x="4672065" y="923079"/>
              <a:chExt cx="2474678" cy="2414629"/>
            </a:xfrm>
          </p:grpSpPr>
          <p:sp>
            <p:nvSpPr>
              <p:cNvPr id="172" name="Donut 171">
                <a:extLst>
                  <a:ext uri="{FF2B5EF4-FFF2-40B4-BE49-F238E27FC236}">
                    <a16:creationId xmlns:a16="http://schemas.microsoft.com/office/drawing/2014/main" id="{5933AC50-0A69-3C4A-A5BC-4F24454571EA}"/>
                  </a:ext>
                </a:extLst>
              </p:cNvPr>
              <p:cNvSpPr/>
              <p:nvPr/>
            </p:nvSpPr>
            <p:spPr>
              <a:xfrm>
                <a:off x="4672065" y="923079"/>
                <a:ext cx="2474678" cy="2414629"/>
              </a:xfrm>
              <a:prstGeom prst="donut">
                <a:avLst>
                  <a:gd name="adj" fmla="val 926"/>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73" name="Oval 172">
                <a:extLst>
                  <a:ext uri="{FF2B5EF4-FFF2-40B4-BE49-F238E27FC236}">
                    <a16:creationId xmlns:a16="http://schemas.microsoft.com/office/drawing/2014/main" id="{1D7A8D07-F35E-2947-924D-25AC9D5DE79B}"/>
                  </a:ext>
                </a:extLst>
              </p:cNvPr>
              <p:cNvSpPr/>
              <p:nvPr/>
            </p:nvSpPr>
            <p:spPr>
              <a:xfrm>
                <a:off x="5105611" y="129112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74" name="Oval 173">
                <a:extLst>
                  <a:ext uri="{FF2B5EF4-FFF2-40B4-BE49-F238E27FC236}">
                    <a16:creationId xmlns:a16="http://schemas.microsoft.com/office/drawing/2014/main" id="{9E92C47A-C111-5748-9F40-DBC8D491C3D3}"/>
                  </a:ext>
                </a:extLst>
              </p:cNvPr>
              <p:cNvSpPr/>
              <p:nvPr/>
            </p:nvSpPr>
            <p:spPr>
              <a:xfrm>
                <a:off x="5436714" y="1055055"/>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75" name="Oval 174">
                <a:extLst>
                  <a:ext uri="{FF2B5EF4-FFF2-40B4-BE49-F238E27FC236}">
                    <a16:creationId xmlns:a16="http://schemas.microsoft.com/office/drawing/2014/main" id="{50B9200A-9A2B-994E-B7BC-B24F1349D8FD}"/>
                  </a:ext>
                </a:extLst>
              </p:cNvPr>
              <p:cNvSpPr/>
              <p:nvPr/>
            </p:nvSpPr>
            <p:spPr>
              <a:xfrm>
                <a:off x="5615281" y="1837462"/>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76" name="Oval 175">
                <a:extLst>
                  <a:ext uri="{FF2B5EF4-FFF2-40B4-BE49-F238E27FC236}">
                    <a16:creationId xmlns:a16="http://schemas.microsoft.com/office/drawing/2014/main" id="{59313CBD-42D4-1044-9E41-CFAE5A065E6E}"/>
                  </a:ext>
                </a:extLst>
              </p:cNvPr>
              <p:cNvSpPr/>
              <p:nvPr/>
            </p:nvSpPr>
            <p:spPr>
              <a:xfrm>
                <a:off x="6186576" y="1136986"/>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77" name="Oval 176">
                <a:extLst>
                  <a:ext uri="{FF2B5EF4-FFF2-40B4-BE49-F238E27FC236}">
                    <a16:creationId xmlns:a16="http://schemas.microsoft.com/office/drawing/2014/main" id="{161D5AA2-035D-7A4A-8C85-D0A03B586747}"/>
                  </a:ext>
                </a:extLst>
              </p:cNvPr>
              <p:cNvSpPr/>
              <p:nvPr/>
            </p:nvSpPr>
            <p:spPr>
              <a:xfrm>
                <a:off x="4840839" y="188197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78" name="Oval 177">
                <a:extLst>
                  <a:ext uri="{FF2B5EF4-FFF2-40B4-BE49-F238E27FC236}">
                    <a16:creationId xmlns:a16="http://schemas.microsoft.com/office/drawing/2014/main" id="{68ACDA7B-20FF-BF44-8719-6E5180108B8B}"/>
                  </a:ext>
                </a:extLst>
              </p:cNvPr>
              <p:cNvSpPr/>
              <p:nvPr/>
            </p:nvSpPr>
            <p:spPr>
              <a:xfrm>
                <a:off x="6543748" y="15860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79" name="Oval 178">
                <a:extLst>
                  <a:ext uri="{FF2B5EF4-FFF2-40B4-BE49-F238E27FC236}">
                    <a16:creationId xmlns:a16="http://schemas.microsoft.com/office/drawing/2014/main" id="{5091F735-56A4-7347-A23A-B9C14A45682C}"/>
                  </a:ext>
                </a:extLst>
              </p:cNvPr>
              <p:cNvSpPr/>
              <p:nvPr/>
            </p:nvSpPr>
            <p:spPr>
              <a:xfrm>
                <a:off x="5969549" y="156544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80" name="Oval 179">
                <a:extLst>
                  <a:ext uri="{FF2B5EF4-FFF2-40B4-BE49-F238E27FC236}">
                    <a16:creationId xmlns:a16="http://schemas.microsoft.com/office/drawing/2014/main" id="{83A4492D-42AD-0E4A-B76C-A5721FCCEA42}"/>
                  </a:ext>
                </a:extLst>
              </p:cNvPr>
              <p:cNvSpPr/>
              <p:nvPr/>
            </p:nvSpPr>
            <p:spPr>
              <a:xfrm>
                <a:off x="5136139" y="216265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81" name="Oval 180">
                <a:extLst>
                  <a:ext uri="{FF2B5EF4-FFF2-40B4-BE49-F238E27FC236}">
                    <a16:creationId xmlns:a16="http://schemas.microsoft.com/office/drawing/2014/main" id="{01A6CB65-EDE4-0E48-81B5-0C04C8C2F6A2}"/>
                  </a:ext>
                </a:extLst>
              </p:cNvPr>
              <p:cNvSpPr/>
              <p:nvPr/>
            </p:nvSpPr>
            <p:spPr>
              <a:xfrm>
                <a:off x="6705526" y="21767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82" name="Oval 181">
                <a:extLst>
                  <a:ext uri="{FF2B5EF4-FFF2-40B4-BE49-F238E27FC236}">
                    <a16:creationId xmlns:a16="http://schemas.microsoft.com/office/drawing/2014/main" id="{931EB8E7-6615-8043-BC3E-1C45113B9126}"/>
                  </a:ext>
                </a:extLst>
              </p:cNvPr>
              <p:cNvSpPr/>
              <p:nvPr/>
            </p:nvSpPr>
            <p:spPr>
              <a:xfrm>
                <a:off x="6118990" y="2475344"/>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83" name="Oval 182">
                <a:extLst>
                  <a:ext uri="{FF2B5EF4-FFF2-40B4-BE49-F238E27FC236}">
                    <a16:creationId xmlns:a16="http://schemas.microsoft.com/office/drawing/2014/main" id="{9AC826AA-88B1-D14A-8530-6702C96A26D1}"/>
                  </a:ext>
                </a:extLst>
              </p:cNvPr>
              <p:cNvSpPr/>
              <p:nvPr/>
            </p:nvSpPr>
            <p:spPr>
              <a:xfrm>
                <a:off x="4973796" y="2554313"/>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84" name="Oval 183">
                <a:extLst>
                  <a:ext uri="{FF2B5EF4-FFF2-40B4-BE49-F238E27FC236}">
                    <a16:creationId xmlns:a16="http://schemas.microsoft.com/office/drawing/2014/main" id="{2F364110-974D-1946-A010-3DD0BD2A49B4}"/>
                  </a:ext>
                </a:extLst>
              </p:cNvPr>
              <p:cNvSpPr/>
              <p:nvPr/>
            </p:nvSpPr>
            <p:spPr>
              <a:xfrm>
                <a:off x="5713316" y="285403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85" name="Oval 184">
                <a:extLst>
                  <a:ext uri="{FF2B5EF4-FFF2-40B4-BE49-F238E27FC236}">
                    <a16:creationId xmlns:a16="http://schemas.microsoft.com/office/drawing/2014/main" id="{DEDC39E8-34F0-1E43-B03B-DBF52F3E3F72}"/>
                  </a:ext>
                </a:extLst>
              </p:cNvPr>
              <p:cNvSpPr/>
              <p:nvPr/>
            </p:nvSpPr>
            <p:spPr>
              <a:xfrm>
                <a:off x="5737244" y="225440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86" name="Oval 185">
                <a:extLst>
                  <a:ext uri="{FF2B5EF4-FFF2-40B4-BE49-F238E27FC236}">
                    <a16:creationId xmlns:a16="http://schemas.microsoft.com/office/drawing/2014/main" id="{9B1AED58-FC54-CC4A-B817-EF4BF947CC8F}"/>
                  </a:ext>
                </a:extLst>
              </p:cNvPr>
              <p:cNvSpPr/>
              <p:nvPr/>
            </p:nvSpPr>
            <p:spPr>
              <a:xfrm>
                <a:off x="6500692" y="253779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87" name="Freeform 186">
                <a:extLst>
                  <a:ext uri="{FF2B5EF4-FFF2-40B4-BE49-F238E27FC236}">
                    <a16:creationId xmlns:a16="http://schemas.microsoft.com/office/drawing/2014/main" id="{372B2D72-0F39-8A4C-9125-2D2411C35AB6}"/>
                  </a:ext>
                </a:extLst>
              </p:cNvPr>
              <p:cNvSpPr/>
              <p:nvPr/>
            </p:nvSpPr>
            <p:spPr>
              <a:xfrm>
                <a:off x="5022166" y="1111348"/>
                <a:ext cx="942733" cy="689317"/>
              </a:xfrm>
              <a:custGeom>
                <a:avLst/>
                <a:gdLst>
                  <a:gd name="connsiteX0" fmla="*/ 0 w 942733"/>
                  <a:gd name="connsiteY0" fmla="*/ 604910 h 689317"/>
                  <a:gd name="connsiteX1" fmla="*/ 98474 w 942733"/>
                  <a:gd name="connsiteY1" fmla="*/ 633046 h 689317"/>
                  <a:gd name="connsiteX2" fmla="*/ 140677 w 942733"/>
                  <a:gd name="connsiteY2" fmla="*/ 661181 h 689317"/>
                  <a:gd name="connsiteX3" fmla="*/ 196948 w 942733"/>
                  <a:gd name="connsiteY3" fmla="*/ 675249 h 689317"/>
                  <a:gd name="connsiteX4" fmla="*/ 239151 w 942733"/>
                  <a:gd name="connsiteY4" fmla="*/ 689317 h 689317"/>
                  <a:gd name="connsiteX5" fmla="*/ 309489 w 942733"/>
                  <a:gd name="connsiteY5" fmla="*/ 675249 h 689317"/>
                  <a:gd name="connsiteX6" fmla="*/ 365760 w 942733"/>
                  <a:gd name="connsiteY6" fmla="*/ 618978 h 689317"/>
                  <a:gd name="connsiteX7" fmla="*/ 379828 w 942733"/>
                  <a:gd name="connsiteY7" fmla="*/ 576775 h 689317"/>
                  <a:gd name="connsiteX8" fmla="*/ 422031 w 942733"/>
                  <a:gd name="connsiteY8" fmla="*/ 548640 h 689317"/>
                  <a:gd name="connsiteX9" fmla="*/ 478302 w 942733"/>
                  <a:gd name="connsiteY9" fmla="*/ 492369 h 689317"/>
                  <a:gd name="connsiteX10" fmla="*/ 534572 w 942733"/>
                  <a:gd name="connsiteY10" fmla="*/ 422030 h 689317"/>
                  <a:gd name="connsiteX11" fmla="*/ 576776 w 942733"/>
                  <a:gd name="connsiteY11" fmla="*/ 407963 h 689317"/>
                  <a:gd name="connsiteX12" fmla="*/ 759656 w 942733"/>
                  <a:gd name="connsiteY12" fmla="*/ 393895 h 689317"/>
                  <a:gd name="connsiteX13" fmla="*/ 844062 w 942733"/>
                  <a:gd name="connsiteY13" fmla="*/ 351692 h 689317"/>
                  <a:gd name="connsiteX14" fmla="*/ 858129 w 942733"/>
                  <a:gd name="connsiteY14" fmla="*/ 309489 h 689317"/>
                  <a:gd name="connsiteX15" fmla="*/ 914400 w 942733"/>
                  <a:gd name="connsiteY15" fmla="*/ 253218 h 689317"/>
                  <a:gd name="connsiteX16" fmla="*/ 942536 w 942733"/>
                  <a:gd name="connsiteY16" fmla="*/ 168812 h 689317"/>
                  <a:gd name="connsiteX17" fmla="*/ 928468 w 942733"/>
                  <a:gd name="connsiteY17" fmla="*/ 0 h 68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42733" h="689317">
                    <a:moveTo>
                      <a:pt x="0" y="604910"/>
                    </a:moveTo>
                    <a:cubicBezTo>
                      <a:pt x="32825" y="614289"/>
                      <a:pt x="66777" y="620367"/>
                      <a:pt x="98474" y="633046"/>
                    </a:cubicBezTo>
                    <a:cubicBezTo>
                      <a:pt x="114172" y="639325"/>
                      <a:pt x="125137" y="654521"/>
                      <a:pt x="140677" y="661181"/>
                    </a:cubicBezTo>
                    <a:cubicBezTo>
                      <a:pt x="158448" y="668797"/>
                      <a:pt x="178358" y="669937"/>
                      <a:pt x="196948" y="675249"/>
                    </a:cubicBezTo>
                    <a:cubicBezTo>
                      <a:pt x="211206" y="679323"/>
                      <a:pt x="225083" y="684628"/>
                      <a:pt x="239151" y="689317"/>
                    </a:cubicBezTo>
                    <a:cubicBezTo>
                      <a:pt x="262597" y="684628"/>
                      <a:pt x="288588" y="686861"/>
                      <a:pt x="309489" y="675249"/>
                    </a:cubicBezTo>
                    <a:cubicBezTo>
                      <a:pt x="332677" y="662367"/>
                      <a:pt x="365760" y="618978"/>
                      <a:pt x="365760" y="618978"/>
                    </a:cubicBezTo>
                    <a:cubicBezTo>
                      <a:pt x="370449" y="604910"/>
                      <a:pt x="370565" y="588354"/>
                      <a:pt x="379828" y="576775"/>
                    </a:cubicBezTo>
                    <a:cubicBezTo>
                      <a:pt x="390390" y="563573"/>
                      <a:pt x="409194" y="559643"/>
                      <a:pt x="422031" y="548640"/>
                    </a:cubicBezTo>
                    <a:cubicBezTo>
                      <a:pt x="442171" y="531377"/>
                      <a:pt x="463588" y="514440"/>
                      <a:pt x="478302" y="492369"/>
                    </a:cubicBezTo>
                    <a:cubicBezTo>
                      <a:pt x="491079" y="473203"/>
                      <a:pt x="512301" y="435392"/>
                      <a:pt x="534572" y="422030"/>
                    </a:cubicBezTo>
                    <a:cubicBezTo>
                      <a:pt x="547288" y="414401"/>
                      <a:pt x="562062" y="409802"/>
                      <a:pt x="576776" y="407963"/>
                    </a:cubicBezTo>
                    <a:cubicBezTo>
                      <a:pt x="637444" y="400380"/>
                      <a:pt x="698696" y="398584"/>
                      <a:pt x="759656" y="393895"/>
                    </a:cubicBezTo>
                    <a:cubicBezTo>
                      <a:pt x="787457" y="384628"/>
                      <a:pt x="824230" y="376482"/>
                      <a:pt x="844062" y="351692"/>
                    </a:cubicBezTo>
                    <a:cubicBezTo>
                      <a:pt x="853325" y="340113"/>
                      <a:pt x="849510" y="321556"/>
                      <a:pt x="858129" y="309489"/>
                    </a:cubicBezTo>
                    <a:cubicBezTo>
                      <a:pt x="873547" y="287904"/>
                      <a:pt x="914400" y="253218"/>
                      <a:pt x="914400" y="253218"/>
                    </a:cubicBezTo>
                    <a:cubicBezTo>
                      <a:pt x="923779" y="225083"/>
                      <a:pt x="944999" y="198367"/>
                      <a:pt x="942536" y="168812"/>
                    </a:cubicBezTo>
                    <a:lnTo>
                      <a:pt x="928468" y="0"/>
                    </a:lnTo>
                  </a:path>
                </a:pathLst>
              </a:custGeom>
              <a:noFill/>
              <a:ln w="19050">
                <a:solidFill>
                  <a:schemeClr val="accent4">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188" name="Freeform 187">
                <a:extLst>
                  <a:ext uri="{FF2B5EF4-FFF2-40B4-BE49-F238E27FC236}">
                    <a16:creationId xmlns:a16="http://schemas.microsoft.com/office/drawing/2014/main" id="{0056E702-340B-324F-9AB8-31332D2EE784}"/>
                  </a:ext>
                </a:extLst>
              </p:cNvPr>
              <p:cNvSpPr/>
              <p:nvPr/>
            </p:nvSpPr>
            <p:spPr>
              <a:xfrm>
                <a:off x="5753686" y="1645920"/>
                <a:ext cx="1294228" cy="1322363"/>
              </a:xfrm>
              <a:custGeom>
                <a:avLst/>
                <a:gdLst>
                  <a:gd name="connsiteX0" fmla="*/ 0 w 1294228"/>
                  <a:gd name="connsiteY0" fmla="*/ 0 h 1322363"/>
                  <a:gd name="connsiteX1" fmla="*/ 98474 w 1294228"/>
                  <a:gd name="connsiteY1" fmla="*/ 98474 h 1322363"/>
                  <a:gd name="connsiteX2" fmla="*/ 112542 w 1294228"/>
                  <a:gd name="connsiteY2" fmla="*/ 140677 h 1322363"/>
                  <a:gd name="connsiteX3" fmla="*/ 140677 w 1294228"/>
                  <a:gd name="connsiteY3" fmla="*/ 182880 h 1322363"/>
                  <a:gd name="connsiteX4" fmla="*/ 211016 w 1294228"/>
                  <a:gd name="connsiteY4" fmla="*/ 253218 h 1322363"/>
                  <a:gd name="connsiteX5" fmla="*/ 253219 w 1294228"/>
                  <a:gd name="connsiteY5" fmla="*/ 323557 h 1322363"/>
                  <a:gd name="connsiteX6" fmla="*/ 295422 w 1294228"/>
                  <a:gd name="connsiteY6" fmla="*/ 393895 h 1322363"/>
                  <a:gd name="connsiteX7" fmla="*/ 337625 w 1294228"/>
                  <a:gd name="connsiteY7" fmla="*/ 478302 h 1322363"/>
                  <a:gd name="connsiteX8" fmla="*/ 351692 w 1294228"/>
                  <a:gd name="connsiteY8" fmla="*/ 520505 h 1322363"/>
                  <a:gd name="connsiteX9" fmla="*/ 365760 w 1294228"/>
                  <a:gd name="connsiteY9" fmla="*/ 1153551 h 1322363"/>
                  <a:gd name="connsiteX10" fmla="*/ 379828 w 1294228"/>
                  <a:gd name="connsiteY10" fmla="*/ 1195754 h 1322363"/>
                  <a:gd name="connsiteX11" fmla="*/ 422031 w 1294228"/>
                  <a:gd name="connsiteY11" fmla="*/ 1223889 h 1322363"/>
                  <a:gd name="connsiteX12" fmla="*/ 520505 w 1294228"/>
                  <a:gd name="connsiteY12" fmla="*/ 1308295 h 1322363"/>
                  <a:gd name="connsiteX13" fmla="*/ 562708 w 1294228"/>
                  <a:gd name="connsiteY13" fmla="*/ 1322363 h 1322363"/>
                  <a:gd name="connsiteX14" fmla="*/ 647114 w 1294228"/>
                  <a:gd name="connsiteY14" fmla="*/ 1308295 h 1322363"/>
                  <a:gd name="connsiteX15" fmla="*/ 661182 w 1294228"/>
                  <a:gd name="connsiteY15" fmla="*/ 1266092 h 1322363"/>
                  <a:gd name="connsiteX16" fmla="*/ 689317 w 1294228"/>
                  <a:gd name="connsiteY16" fmla="*/ 1125415 h 1322363"/>
                  <a:gd name="connsiteX17" fmla="*/ 703385 w 1294228"/>
                  <a:gd name="connsiteY17" fmla="*/ 900332 h 1322363"/>
                  <a:gd name="connsiteX18" fmla="*/ 731520 w 1294228"/>
                  <a:gd name="connsiteY18" fmla="*/ 858129 h 1322363"/>
                  <a:gd name="connsiteX19" fmla="*/ 815926 w 1294228"/>
                  <a:gd name="connsiteY19" fmla="*/ 829994 h 1322363"/>
                  <a:gd name="connsiteX20" fmla="*/ 1069145 w 1294228"/>
                  <a:gd name="connsiteY20" fmla="*/ 844062 h 1322363"/>
                  <a:gd name="connsiteX21" fmla="*/ 1111348 w 1294228"/>
                  <a:gd name="connsiteY21" fmla="*/ 858129 h 1322363"/>
                  <a:gd name="connsiteX22" fmla="*/ 1195754 w 1294228"/>
                  <a:gd name="connsiteY22" fmla="*/ 872197 h 1322363"/>
                  <a:gd name="connsiteX23" fmla="*/ 1294228 w 1294228"/>
                  <a:gd name="connsiteY23" fmla="*/ 858129 h 1322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94228" h="1322363">
                    <a:moveTo>
                      <a:pt x="0" y="0"/>
                    </a:moveTo>
                    <a:cubicBezTo>
                      <a:pt x="32825" y="32825"/>
                      <a:pt x="69475" y="62225"/>
                      <a:pt x="98474" y="98474"/>
                    </a:cubicBezTo>
                    <a:cubicBezTo>
                      <a:pt x="107737" y="110053"/>
                      <a:pt x="105910" y="127414"/>
                      <a:pt x="112542" y="140677"/>
                    </a:cubicBezTo>
                    <a:cubicBezTo>
                      <a:pt x="120103" y="155799"/>
                      <a:pt x="129544" y="170156"/>
                      <a:pt x="140677" y="182880"/>
                    </a:cubicBezTo>
                    <a:cubicBezTo>
                      <a:pt x="162512" y="207834"/>
                      <a:pt x="211016" y="253218"/>
                      <a:pt x="211016" y="253218"/>
                    </a:cubicBezTo>
                    <a:cubicBezTo>
                      <a:pt x="250865" y="372773"/>
                      <a:pt x="195289" y="227007"/>
                      <a:pt x="253219" y="323557"/>
                    </a:cubicBezTo>
                    <a:cubicBezTo>
                      <a:pt x="308005" y="414866"/>
                      <a:pt x="224131" y="322607"/>
                      <a:pt x="295422" y="393895"/>
                    </a:cubicBezTo>
                    <a:cubicBezTo>
                      <a:pt x="330779" y="499972"/>
                      <a:pt x="283084" y="369219"/>
                      <a:pt x="337625" y="478302"/>
                    </a:cubicBezTo>
                    <a:cubicBezTo>
                      <a:pt x="344256" y="491565"/>
                      <a:pt x="347003" y="506437"/>
                      <a:pt x="351692" y="520505"/>
                    </a:cubicBezTo>
                    <a:cubicBezTo>
                      <a:pt x="356381" y="731520"/>
                      <a:pt x="356973" y="942667"/>
                      <a:pt x="365760" y="1153551"/>
                    </a:cubicBezTo>
                    <a:cubicBezTo>
                      <a:pt x="366377" y="1168367"/>
                      <a:pt x="370565" y="1184175"/>
                      <a:pt x="379828" y="1195754"/>
                    </a:cubicBezTo>
                    <a:cubicBezTo>
                      <a:pt x="390390" y="1208956"/>
                      <a:pt x="409194" y="1212886"/>
                      <a:pt x="422031" y="1223889"/>
                    </a:cubicBezTo>
                    <a:cubicBezTo>
                      <a:pt x="470490" y="1265425"/>
                      <a:pt x="468829" y="1282457"/>
                      <a:pt x="520505" y="1308295"/>
                    </a:cubicBezTo>
                    <a:cubicBezTo>
                      <a:pt x="533768" y="1314927"/>
                      <a:pt x="548640" y="1317674"/>
                      <a:pt x="562708" y="1322363"/>
                    </a:cubicBezTo>
                    <a:cubicBezTo>
                      <a:pt x="590843" y="1317674"/>
                      <a:pt x="622349" y="1322447"/>
                      <a:pt x="647114" y="1308295"/>
                    </a:cubicBezTo>
                    <a:cubicBezTo>
                      <a:pt x="659989" y="1300938"/>
                      <a:pt x="657108" y="1280350"/>
                      <a:pt x="661182" y="1266092"/>
                    </a:cubicBezTo>
                    <a:cubicBezTo>
                      <a:pt x="677969" y="1207338"/>
                      <a:pt x="678264" y="1191731"/>
                      <a:pt x="689317" y="1125415"/>
                    </a:cubicBezTo>
                    <a:cubicBezTo>
                      <a:pt x="694006" y="1050387"/>
                      <a:pt x="691661" y="974586"/>
                      <a:pt x="703385" y="900332"/>
                    </a:cubicBezTo>
                    <a:cubicBezTo>
                      <a:pt x="706022" y="883632"/>
                      <a:pt x="717183" y="867090"/>
                      <a:pt x="731520" y="858129"/>
                    </a:cubicBezTo>
                    <a:cubicBezTo>
                      <a:pt x="756669" y="842411"/>
                      <a:pt x="815926" y="829994"/>
                      <a:pt x="815926" y="829994"/>
                    </a:cubicBezTo>
                    <a:cubicBezTo>
                      <a:pt x="900332" y="834683"/>
                      <a:pt x="984989" y="836047"/>
                      <a:pt x="1069145" y="844062"/>
                    </a:cubicBezTo>
                    <a:cubicBezTo>
                      <a:pt x="1083907" y="845468"/>
                      <a:pt x="1096873" y="854912"/>
                      <a:pt x="1111348" y="858129"/>
                    </a:cubicBezTo>
                    <a:cubicBezTo>
                      <a:pt x="1139192" y="864317"/>
                      <a:pt x="1167619" y="867508"/>
                      <a:pt x="1195754" y="872197"/>
                    </a:cubicBezTo>
                    <a:lnTo>
                      <a:pt x="1294228" y="858129"/>
                    </a:lnTo>
                  </a:path>
                </a:pathLst>
              </a:custGeom>
              <a:noFill/>
              <a:ln w="127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Freeform 188">
                <a:extLst>
                  <a:ext uri="{FF2B5EF4-FFF2-40B4-BE49-F238E27FC236}">
                    <a16:creationId xmlns:a16="http://schemas.microsoft.com/office/drawing/2014/main" id="{52DFCFA6-6B30-B449-9F5B-5E49ABF2F779}"/>
                  </a:ext>
                </a:extLst>
              </p:cNvPr>
              <p:cNvSpPr/>
              <p:nvPr/>
            </p:nvSpPr>
            <p:spPr>
              <a:xfrm>
                <a:off x="4797083" y="1428339"/>
                <a:ext cx="1983545" cy="1174184"/>
              </a:xfrm>
              <a:custGeom>
                <a:avLst/>
                <a:gdLst>
                  <a:gd name="connsiteX0" fmla="*/ 0 w 1983545"/>
                  <a:gd name="connsiteY0" fmla="*/ 1033507 h 1174184"/>
                  <a:gd name="connsiteX1" fmla="*/ 140677 w 1983545"/>
                  <a:gd name="connsiteY1" fmla="*/ 1047575 h 1174184"/>
                  <a:gd name="connsiteX2" fmla="*/ 225083 w 1983545"/>
                  <a:gd name="connsiteY2" fmla="*/ 1061643 h 1174184"/>
                  <a:gd name="connsiteX3" fmla="*/ 267286 w 1983545"/>
                  <a:gd name="connsiteY3" fmla="*/ 1103846 h 1174184"/>
                  <a:gd name="connsiteX4" fmla="*/ 309489 w 1983545"/>
                  <a:gd name="connsiteY4" fmla="*/ 1117913 h 1174184"/>
                  <a:gd name="connsiteX5" fmla="*/ 365760 w 1983545"/>
                  <a:gd name="connsiteY5" fmla="*/ 1146049 h 1174184"/>
                  <a:gd name="connsiteX6" fmla="*/ 506437 w 1983545"/>
                  <a:gd name="connsiteY6" fmla="*/ 1174184 h 1174184"/>
                  <a:gd name="connsiteX7" fmla="*/ 618979 w 1983545"/>
                  <a:gd name="connsiteY7" fmla="*/ 1160116 h 1174184"/>
                  <a:gd name="connsiteX8" fmla="*/ 647114 w 1983545"/>
                  <a:gd name="connsiteY8" fmla="*/ 1117913 h 1174184"/>
                  <a:gd name="connsiteX9" fmla="*/ 675249 w 1983545"/>
                  <a:gd name="connsiteY9" fmla="*/ 1033507 h 1174184"/>
                  <a:gd name="connsiteX10" fmla="*/ 661182 w 1983545"/>
                  <a:gd name="connsiteY10" fmla="*/ 794356 h 1174184"/>
                  <a:gd name="connsiteX11" fmla="*/ 675249 w 1983545"/>
                  <a:gd name="connsiteY11" fmla="*/ 597409 h 1174184"/>
                  <a:gd name="connsiteX12" fmla="*/ 689317 w 1983545"/>
                  <a:gd name="connsiteY12" fmla="*/ 541138 h 1174184"/>
                  <a:gd name="connsiteX13" fmla="*/ 731520 w 1983545"/>
                  <a:gd name="connsiteY13" fmla="*/ 498935 h 1174184"/>
                  <a:gd name="connsiteX14" fmla="*/ 773723 w 1983545"/>
                  <a:gd name="connsiteY14" fmla="*/ 484867 h 1174184"/>
                  <a:gd name="connsiteX15" fmla="*/ 872197 w 1983545"/>
                  <a:gd name="connsiteY15" fmla="*/ 414529 h 1174184"/>
                  <a:gd name="connsiteX16" fmla="*/ 970671 w 1983545"/>
                  <a:gd name="connsiteY16" fmla="*/ 330123 h 1174184"/>
                  <a:gd name="connsiteX17" fmla="*/ 1012874 w 1983545"/>
                  <a:gd name="connsiteY17" fmla="*/ 316055 h 1174184"/>
                  <a:gd name="connsiteX18" fmla="*/ 1069145 w 1983545"/>
                  <a:gd name="connsiteY18" fmla="*/ 259784 h 1174184"/>
                  <a:gd name="connsiteX19" fmla="*/ 1111348 w 1983545"/>
                  <a:gd name="connsiteY19" fmla="*/ 175378 h 1174184"/>
                  <a:gd name="connsiteX20" fmla="*/ 1181686 w 1983545"/>
                  <a:gd name="connsiteY20" fmla="*/ 105039 h 1174184"/>
                  <a:gd name="connsiteX21" fmla="*/ 1209822 w 1983545"/>
                  <a:gd name="connsiteY21" fmla="*/ 76904 h 1174184"/>
                  <a:gd name="connsiteX22" fmla="*/ 1294228 w 1983545"/>
                  <a:gd name="connsiteY22" fmla="*/ 34701 h 1174184"/>
                  <a:gd name="connsiteX23" fmla="*/ 1477108 w 1983545"/>
                  <a:gd name="connsiteY23" fmla="*/ 76904 h 1174184"/>
                  <a:gd name="connsiteX24" fmla="*/ 1519311 w 1983545"/>
                  <a:gd name="connsiteY24" fmla="*/ 90972 h 1174184"/>
                  <a:gd name="connsiteX25" fmla="*/ 1561514 w 1983545"/>
                  <a:gd name="connsiteY25" fmla="*/ 105039 h 1174184"/>
                  <a:gd name="connsiteX26" fmla="*/ 1786597 w 1983545"/>
                  <a:gd name="connsiteY26" fmla="*/ 76904 h 1174184"/>
                  <a:gd name="connsiteX27" fmla="*/ 1871003 w 1983545"/>
                  <a:gd name="connsiteY27" fmla="*/ 48769 h 1174184"/>
                  <a:gd name="connsiteX28" fmla="*/ 1983545 w 1983545"/>
                  <a:gd name="connsiteY28" fmla="*/ 6566 h 1174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983545" h="1174184">
                    <a:moveTo>
                      <a:pt x="0" y="1033507"/>
                    </a:moveTo>
                    <a:cubicBezTo>
                      <a:pt x="46892" y="1038196"/>
                      <a:pt x="93915" y="1041730"/>
                      <a:pt x="140677" y="1047575"/>
                    </a:cubicBezTo>
                    <a:cubicBezTo>
                      <a:pt x="168980" y="1051113"/>
                      <a:pt x="199018" y="1050058"/>
                      <a:pt x="225083" y="1061643"/>
                    </a:cubicBezTo>
                    <a:cubicBezTo>
                      <a:pt x="243263" y="1069723"/>
                      <a:pt x="250733" y="1092811"/>
                      <a:pt x="267286" y="1103846"/>
                    </a:cubicBezTo>
                    <a:cubicBezTo>
                      <a:pt x="279624" y="1112071"/>
                      <a:pt x="295859" y="1112072"/>
                      <a:pt x="309489" y="1117913"/>
                    </a:cubicBezTo>
                    <a:cubicBezTo>
                      <a:pt x="328764" y="1126174"/>
                      <a:pt x="346124" y="1138686"/>
                      <a:pt x="365760" y="1146049"/>
                    </a:cubicBezTo>
                    <a:cubicBezTo>
                      <a:pt x="399331" y="1158638"/>
                      <a:pt x="477272" y="1169323"/>
                      <a:pt x="506437" y="1174184"/>
                    </a:cubicBezTo>
                    <a:cubicBezTo>
                      <a:pt x="543951" y="1169495"/>
                      <a:pt x="583877" y="1174157"/>
                      <a:pt x="618979" y="1160116"/>
                    </a:cubicBezTo>
                    <a:cubicBezTo>
                      <a:pt x="634677" y="1153837"/>
                      <a:pt x="640247" y="1133363"/>
                      <a:pt x="647114" y="1117913"/>
                    </a:cubicBezTo>
                    <a:cubicBezTo>
                      <a:pt x="659159" y="1090812"/>
                      <a:pt x="675249" y="1033507"/>
                      <a:pt x="675249" y="1033507"/>
                    </a:cubicBezTo>
                    <a:cubicBezTo>
                      <a:pt x="670560" y="953790"/>
                      <a:pt x="661182" y="874211"/>
                      <a:pt x="661182" y="794356"/>
                    </a:cubicBezTo>
                    <a:cubicBezTo>
                      <a:pt x="661182" y="728540"/>
                      <a:pt x="667981" y="662823"/>
                      <a:pt x="675249" y="597409"/>
                    </a:cubicBezTo>
                    <a:cubicBezTo>
                      <a:pt x="677384" y="578193"/>
                      <a:pt x="679724" y="557925"/>
                      <a:pt x="689317" y="541138"/>
                    </a:cubicBezTo>
                    <a:cubicBezTo>
                      <a:pt x="699188" y="523865"/>
                      <a:pt x="714967" y="509971"/>
                      <a:pt x="731520" y="498935"/>
                    </a:cubicBezTo>
                    <a:cubicBezTo>
                      <a:pt x="743858" y="490710"/>
                      <a:pt x="759655" y="489556"/>
                      <a:pt x="773723" y="484867"/>
                    </a:cubicBezTo>
                    <a:cubicBezTo>
                      <a:pt x="840479" y="418111"/>
                      <a:pt x="804829" y="436984"/>
                      <a:pt x="872197" y="414529"/>
                    </a:cubicBezTo>
                    <a:cubicBezTo>
                      <a:pt x="906810" y="379916"/>
                      <a:pt x="927820" y="351548"/>
                      <a:pt x="970671" y="330123"/>
                    </a:cubicBezTo>
                    <a:cubicBezTo>
                      <a:pt x="983934" y="323491"/>
                      <a:pt x="998806" y="320744"/>
                      <a:pt x="1012874" y="316055"/>
                    </a:cubicBezTo>
                    <a:cubicBezTo>
                      <a:pt x="1031631" y="297298"/>
                      <a:pt x="1060757" y="284949"/>
                      <a:pt x="1069145" y="259784"/>
                    </a:cubicBezTo>
                    <a:cubicBezTo>
                      <a:pt x="1082427" y="219937"/>
                      <a:pt x="1081978" y="208944"/>
                      <a:pt x="1111348" y="175378"/>
                    </a:cubicBezTo>
                    <a:cubicBezTo>
                      <a:pt x="1133183" y="150424"/>
                      <a:pt x="1158240" y="128485"/>
                      <a:pt x="1181686" y="105039"/>
                    </a:cubicBezTo>
                    <a:cubicBezTo>
                      <a:pt x="1191065" y="95660"/>
                      <a:pt x="1197239" y="81098"/>
                      <a:pt x="1209822" y="76904"/>
                    </a:cubicBezTo>
                    <a:cubicBezTo>
                      <a:pt x="1268065" y="57489"/>
                      <a:pt x="1239687" y="71061"/>
                      <a:pt x="1294228" y="34701"/>
                    </a:cubicBezTo>
                    <a:cubicBezTo>
                      <a:pt x="1422058" y="52963"/>
                      <a:pt x="1361248" y="38284"/>
                      <a:pt x="1477108" y="76904"/>
                    </a:cubicBezTo>
                    <a:lnTo>
                      <a:pt x="1519311" y="90972"/>
                    </a:lnTo>
                    <a:lnTo>
                      <a:pt x="1561514" y="105039"/>
                    </a:lnTo>
                    <a:cubicBezTo>
                      <a:pt x="1674759" y="95602"/>
                      <a:pt x="1701170" y="102532"/>
                      <a:pt x="1786597" y="76904"/>
                    </a:cubicBezTo>
                    <a:cubicBezTo>
                      <a:pt x="1815003" y="68382"/>
                      <a:pt x="1871003" y="48769"/>
                      <a:pt x="1871003" y="48769"/>
                    </a:cubicBezTo>
                    <a:cubicBezTo>
                      <a:pt x="1895451" y="-24574"/>
                      <a:pt x="1870242" y="6566"/>
                      <a:pt x="1983545" y="6566"/>
                    </a:cubicBezTo>
                  </a:path>
                </a:pathLst>
              </a:custGeom>
              <a:noFill/>
              <a:ln w="127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Freeform 189">
                <a:extLst>
                  <a:ext uri="{FF2B5EF4-FFF2-40B4-BE49-F238E27FC236}">
                    <a16:creationId xmlns:a16="http://schemas.microsoft.com/office/drawing/2014/main" id="{EA61FE57-44A4-9F44-8DB4-0C42796B1B6C}"/>
                  </a:ext>
                </a:extLst>
              </p:cNvPr>
              <p:cNvSpPr/>
              <p:nvPr/>
            </p:nvSpPr>
            <p:spPr>
              <a:xfrm>
                <a:off x="5303520" y="1786597"/>
                <a:ext cx="1688123" cy="1237957"/>
              </a:xfrm>
              <a:custGeom>
                <a:avLst/>
                <a:gdLst>
                  <a:gd name="connsiteX0" fmla="*/ 0 w 1688123"/>
                  <a:gd name="connsiteY0" fmla="*/ 1237957 h 1237957"/>
                  <a:gd name="connsiteX1" fmla="*/ 126609 w 1688123"/>
                  <a:gd name="connsiteY1" fmla="*/ 1125415 h 1237957"/>
                  <a:gd name="connsiteX2" fmla="*/ 140677 w 1688123"/>
                  <a:gd name="connsiteY2" fmla="*/ 1055077 h 1237957"/>
                  <a:gd name="connsiteX3" fmla="*/ 168812 w 1688123"/>
                  <a:gd name="connsiteY3" fmla="*/ 956603 h 1237957"/>
                  <a:gd name="connsiteX4" fmla="*/ 211015 w 1688123"/>
                  <a:gd name="connsiteY4" fmla="*/ 745588 h 1237957"/>
                  <a:gd name="connsiteX5" fmla="*/ 225083 w 1688123"/>
                  <a:gd name="connsiteY5" fmla="*/ 703385 h 1237957"/>
                  <a:gd name="connsiteX6" fmla="*/ 253218 w 1688123"/>
                  <a:gd name="connsiteY6" fmla="*/ 661181 h 1237957"/>
                  <a:gd name="connsiteX7" fmla="*/ 267286 w 1688123"/>
                  <a:gd name="connsiteY7" fmla="*/ 618978 h 1237957"/>
                  <a:gd name="connsiteX8" fmla="*/ 379828 w 1688123"/>
                  <a:gd name="connsiteY8" fmla="*/ 534572 h 1237957"/>
                  <a:gd name="connsiteX9" fmla="*/ 464234 w 1688123"/>
                  <a:gd name="connsiteY9" fmla="*/ 478301 h 1237957"/>
                  <a:gd name="connsiteX10" fmla="*/ 548640 w 1688123"/>
                  <a:gd name="connsiteY10" fmla="*/ 450166 h 1237957"/>
                  <a:gd name="connsiteX11" fmla="*/ 590843 w 1688123"/>
                  <a:gd name="connsiteY11" fmla="*/ 422031 h 1237957"/>
                  <a:gd name="connsiteX12" fmla="*/ 717452 w 1688123"/>
                  <a:gd name="connsiteY12" fmla="*/ 379828 h 1237957"/>
                  <a:gd name="connsiteX13" fmla="*/ 801858 w 1688123"/>
                  <a:gd name="connsiteY13" fmla="*/ 351692 h 1237957"/>
                  <a:gd name="connsiteX14" fmla="*/ 844062 w 1688123"/>
                  <a:gd name="connsiteY14" fmla="*/ 337625 h 1237957"/>
                  <a:gd name="connsiteX15" fmla="*/ 914400 w 1688123"/>
                  <a:gd name="connsiteY15" fmla="*/ 323557 h 1237957"/>
                  <a:gd name="connsiteX16" fmla="*/ 1237957 w 1688123"/>
                  <a:gd name="connsiteY16" fmla="*/ 337625 h 1237957"/>
                  <a:gd name="connsiteX17" fmla="*/ 1674055 w 1688123"/>
                  <a:gd name="connsiteY17" fmla="*/ 309489 h 1237957"/>
                  <a:gd name="connsiteX18" fmla="*/ 1688123 w 1688123"/>
                  <a:gd name="connsiteY18" fmla="*/ 267286 h 1237957"/>
                  <a:gd name="connsiteX19" fmla="*/ 1674055 w 1688123"/>
                  <a:gd name="connsiteY19" fmla="*/ 0 h 1237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88123" h="1237957">
                    <a:moveTo>
                      <a:pt x="0" y="1237957"/>
                    </a:moveTo>
                    <a:cubicBezTo>
                      <a:pt x="40220" y="1209228"/>
                      <a:pt x="106281" y="1179623"/>
                      <a:pt x="126609" y="1125415"/>
                    </a:cubicBezTo>
                    <a:cubicBezTo>
                      <a:pt x="135005" y="1103027"/>
                      <a:pt x="134878" y="1078273"/>
                      <a:pt x="140677" y="1055077"/>
                    </a:cubicBezTo>
                    <a:cubicBezTo>
                      <a:pt x="160767" y="974717"/>
                      <a:pt x="151268" y="1053095"/>
                      <a:pt x="168812" y="956603"/>
                    </a:cubicBezTo>
                    <a:cubicBezTo>
                      <a:pt x="187659" y="852944"/>
                      <a:pt x="175643" y="851703"/>
                      <a:pt x="211015" y="745588"/>
                    </a:cubicBezTo>
                    <a:cubicBezTo>
                      <a:pt x="215704" y="731520"/>
                      <a:pt x="218451" y="716648"/>
                      <a:pt x="225083" y="703385"/>
                    </a:cubicBezTo>
                    <a:cubicBezTo>
                      <a:pt x="232644" y="688262"/>
                      <a:pt x="245657" y="676304"/>
                      <a:pt x="253218" y="661181"/>
                    </a:cubicBezTo>
                    <a:cubicBezTo>
                      <a:pt x="259850" y="647918"/>
                      <a:pt x="258389" y="630841"/>
                      <a:pt x="267286" y="618978"/>
                    </a:cubicBezTo>
                    <a:cubicBezTo>
                      <a:pt x="360531" y="494653"/>
                      <a:pt x="300614" y="578580"/>
                      <a:pt x="379828" y="534572"/>
                    </a:cubicBezTo>
                    <a:cubicBezTo>
                      <a:pt x="409387" y="518150"/>
                      <a:pt x="432155" y="488994"/>
                      <a:pt x="464234" y="478301"/>
                    </a:cubicBezTo>
                    <a:cubicBezTo>
                      <a:pt x="492369" y="468923"/>
                      <a:pt x="523964" y="466617"/>
                      <a:pt x="548640" y="450166"/>
                    </a:cubicBezTo>
                    <a:cubicBezTo>
                      <a:pt x="562708" y="440788"/>
                      <a:pt x="575393" y="428898"/>
                      <a:pt x="590843" y="422031"/>
                    </a:cubicBezTo>
                    <a:cubicBezTo>
                      <a:pt x="590868" y="422020"/>
                      <a:pt x="696337" y="386866"/>
                      <a:pt x="717452" y="379828"/>
                    </a:cubicBezTo>
                    <a:lnTo>
                      <a:pt x="801858" y="351692"/>
                    </a:lnTo>
                    <a:cubicBezTo>
                      <a:pt x="815926" y="347003"/>
                      <a:pt x="829521" y="340533"/>
                      <a:pt x="844062" y="337625"/>
                    </a:cubicBezTo>
                    <a:lnTo>
                      <a:pt x="914400" y="323557"/>
                    </a:lnTo>
                    <a:cubicBezTo>
                      <a:pt x="1022252" y="328246"/>
                      <a:pt x="1130003" y="337625"/>
                      <a:pt x="1237957" y="337625"/>
                    </a:cubicBezTo>
                    <a:cubicBezTo>
                      <a:pt x="1602880" y="337625"/>
                      <a:pt x="1512155" y="363457"/>
                      <a:pt x="1674055" y="309489"/>
                    </a:cubicBezTo>
                    <a:cubicBezTo>
                      <a:pt x="1678744" y="295421"/>
                      <a:pt x="1688123" y="282115"/>
                      <a:pt x="1688123" y="267286"/>
                    </a:cubicBezTo>
                    <a:cubicBezTo>
                      <a:pt x="1688123" y="178067"/>
                      <a:pt x="1674055" y="0"/>
                      <a:pt x="1674055" y="0"/>
                    </a:cubicBezTo>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Freeform 190">
                <a:extLst>
                  <a:ext uri="{FF2B5EF4-FFF2-40B4-BE49-F238E27FC236}">
                    <a16:creationId xmlns:a16="http://schemas.microsoft.com/office/drawing/2014/main" id="{75F5658F-4FCE-3644-AA73-8F38A531EAB0}"/>
                  </a:ext>
                </a:extLst>
              </p:cNvPr>
              <p:cNvSpPr/>
              <p:nvPr/>
            </p:nvSpPr>
            <p:spPr>
              <a:xfrm>
                <a:off x="4867422" y="1294228"/>
                <a:ext cx="1786596" cy="1505663"/>
              </a:xfrm>
              <a:custGeom>
                <a:avLst/>
                <a:gdLst>
                  <a:gd name="connsiteX0" fmla="*/ 1786596 w 1786596"/>
                  <a:gd name="connsiteY0" fmla="*/ 0 h 1505663"/>
                  <a:gd name="connsiteX1" fmla="*/ 1702190 w 1786596"/>
                  <a:gd name="connsiteY1" fmla="*/ 140677 h 1505663"/>
                  <a:gd name="connsiteX2" fmla="*/ 1631852 w 1786596"/>
                  <a:gd name="connsiteY2" fmla="*/ 225083 h 1505663"/>
                  <a:gd name="connsiteX3" fmla="*/ 1589649 w 1786596"/>
                  <a:gd name="connsiteY3" fmla="*/ 309489 h 1505663"/>
                  <a:gd name="connsiteX4" fmla="*/ 1533378 w 1786596"/>
                  <a:gd name="connsiteY4" fmla="*/ 379827 h 1505663"/>
                  <a:gd name="connsiteX5" fmla="*/ 1491175 w 1786596"/>
                  <a:gd name="connsiteY5" fmla="*/ 464234 h 1505663"/>
                  <a:gd name="connsiteX6" fmla="*/ 1477107 w 1786596"/>
                  <a:gd name="connsiteY6" fmla="*/ 520504 h 1505663"/>
                  <a:gd name="connsiteX7" fmla="*/ 1434904 w 1786596"/>
                  <a:gd name="connsiteY7" fmla="*/ 647114 h 1505663"/>
                  <a:gd name="connsiteX8" fmla="*/ 1420836 w 1786596"/>
                  <a:gd name="connsiteY8" fmla="*/ 689317 h 1505663"/>
                  <a:gd name="connsiteX9" fmla="*/ 1406769 w 1786596"/>
                  <a:gd name="connsiteY9" fmla="*/ 731520 h 1505663"/>
                  <a:gd name="connsiteX10" fmla="*/ 1378633 w 1786596"/>
                  <a:gd name="connsiteY10" fmla="*/ 759655 h 1505663"/>
                  <a:gd name="connsiteX11" fmla="*/ 1350498 w 1786596"/>
                  <a:gd name="connsiteY11" fmla="*/ 844061 h 1505663"/>
                  <a:gd name="connsiteX12" fmla="*/ 1336430 w 1786596"/>
                  <a:gd name="connsiteY12" fmla="*/ 886264 h 1505663"/>
                  <a:gd name="connsiteX13" fmla="*/ 1308295 w 1786596"/>
                  <a:gd name="connsiteY13" fmla="*/ 928467 h 1505663"/>
                  <a:gd name="connsiteX14" fmla="*/ 1266092 w 1786596"/>
                  <a:gd name="connsiteY14" fmla="*/ 998806 h 1505663"/>
                  <a:gd name="connsiteX15" fmla="*/ 1252024 w 1786596"/>
                  <a:gd name="connsiteY15" fmla="*/ 1041009 h 1505663"/>
                  <a:gd name="connsiteX16" fmla="*/ 1223889 w 1786596"/>
                  <a:gd name="connsiteY16" fmla="*/ 1083212 h 1505663"/>
                  <a:gd name="connsiteX17" fmla="*/ 1195753 w 1786596"/>
                  <a:gd name="connsiteY17" fmla="*/ 1167618 h 1505663"/>
                  <a:gd name="connsiteX18" fmla="*/ 1181686 w 1786596"/>
                  <a:gd name="connsiteY18" fmla="*/ 1209821 h 1505663"/>
                  <a:gd name="connsiteX19" fmla="*/ 1153550 w 1786596"/>
                  <a:gd name="connsiteY19" fmla="*/ 1237957 h 1505663"/>
                  <a:gd name="connsiteX20" fmla="*/ 1069144 w 1786596"/>
                  <a:gd name="connsiteY20" fmla="*/ 1406769 h 1505663"/>
                  <a:gd name="connsiteX21" fmla="*/ 1041009 w 1786596"/>
                  <a:gd name="connsiteY21" fmla="*/ 1448972 h 1505663"/>
                  <a:gd name="connsiteX22" fmla="*/ 998806 w 1786596"/>
                  <a:gd name="connsiteY22" fmla="*/ 1463040 h 1505663"/>
                  <a:gd name="connsiteX23" fmla="*/ 970670 w 1786596"/>
                  <a:gd name="connsiteY23" fmla="*/ 1491175 h 1505663"/>
                  <a:gd name="connsiteX24" fmla="*/ 829993 w 1786596"/>
                  <a:gd name="connsiteY24" fmla="*/ 1491175 h 1505663"/>
                  <a:gd name="connsiteX25" fmla="*/ 731520 w 1786596"/>
                  <a:gd name="connsiteY25" fmla="*/ 1392701 h 1505663"/>
                  <a:gd name="connsiteX26" fmla="*/ 703384 w 1786596"/>
                  <a:gd name="connsiteY26" fmla="*/ 1350498 h 1505663"/>
                  <a:gd name="connsiteX27" fmla="*/ 661181 w 1786596"/>
                  <a:gd name="connsiteY27" fmla="*/ 1167618 h 1505663"/>
                  <a:gd name="connsiteX28" fmla="*/ 633046 w 1786596"/>
                  <a:gd name="connsiteY28" fmla="*/ 1083212 h 1505663"/>
                  <a:gd name="connsiteX29" fmla="*/ 604910 w 1786596"/>
                  <a:gd name="connsiteY29" fmla="*/ 998806 h 1505663"/>
                  <a:gd name="connsiteX30" fmla="*/ 590843 w 1786596"/>
                  <a:gd name="connsiteY30" fmla="*/ 956603 h 1505663"/>
                  <a:gd name="connsiteX31" fmla="*/ 562707 w 1786596"/>
                  <a:gd name="connsiteY31" fmla="*/ 928467 h 1505663"/>
                  <a:gd name="connsiteX32" fmla="*/ 534572 w 1786596"/>
                  <a:gd name="connsiteY32" fmla="*/ 844061 h 1505663"/>
                  <a:gd name="connsiteX33" fmla="*/ 478301 w 1786596"/>
                  <a:gd name="connsiteY33" fmla="*/ 787790 h 1505663"/>
                  <a:gd name="connsiteX34" fmla="*/ 422030 w 1786596"/>
                  <a:gd name="connsiteY34" fmla="*/ 717452 h 1505663"/>
                  <a:gd name="connsiteX35" fmla="*/ 379827 w 1786596"/>
                  <a:gd name="connsiteY35" fmla="*/ 689317 h 1505663"/>
                  <a:gd name="connsiteX36" fmla="*/ 337624 w 1786596"/>
                  <a:gd name="connsiteY36" fmla="*/ 618978 h 1505663"/>
                  <a:gd name="connsiteX37" fmla="*/ 323556 w 1786596"/>
                  <a:gd name="connsiteY37" fmla="*/ 576775 h 1505663"/>
                  <a:gd name="connsiteX38" fmla="*/ 239150 w 1786596"/>
                  <a:gd name="connsiteY38" fmla="*/ 464234 h 1505663"/>
                  <a:gd name="connsiteX39" fmla="*/ 196947 w 1786596"/>
                  <a:gd name="connsiteY39" fmla="*/ 450166 h 1505663"/>
                  <a:gd name="connsiteX40" fmla="*/ 98473 w 1786596"/>
                  <a:gd name="connsiteY40" fmla="*/ 365760 h 1505663"/>
                  <a:gd name="connsiteX41" fmla="*/ 70338 w 1786596"/>
                  <a:gd name="connsiteY41" fmla="*/ 337624 h 1505663"/>
                  <a:gd name="connsiteX42" fmla="*/ 28135 w 1786596"/>
                  <a:gd name="connsiteY42" fmla="*/ 323557 h 1505663"/>
                  <a:gd name="connsiteX43" fmla="*/ 0 w 1786596"/>
                  <a:gd name="connsiteY43" fmla="*/ 295421 h 1505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786596" h="1505663">
                    <a:moveTo>
                      <a:pt x="1786596" y="0"/>
                    </a:moveTo>
                    <a:cubicBezTo>
                      <a:pt x="1781823" y="8353"/>
                      <a:pt x="1724515" y="113887"/>
                      <a:pt x="1702190" y="140677"/>
                    </a:cubicBezTo>
                    <a:cubicBezTo>
                      <a:pt x="1663299" y="187345"/>
                      <a:pt x="1658048" y="172692"/>
                      <a:pt x="1631852" y="225083"/>
                    </a:cubicBezTo>
                    <a:cubicBezTo>
                      <a:pt x="1597185" y="294417"/>
                      <a:pt x="1643400" y="242301"/>
                      <a:pt x="1589649" y="309489"/>
                    </a:cubicBezTo>
                    <a:cubicBezTo>
                      <a:pt x="1554754" y="353108"/>
                      <a:pt x="1562247" y="322090"/>
                      <a:pt x="1533378" y="379827"/>
                    </a:cubicBezTo>
                    <a:cubicBezTo>
                      <a:pt x="1475132" y="496318"/>
                      <a:pt x="1571810" y="343278"/>
                      <a:pt x="1491175" y="464234"/>
                    </a:cubicBezTo>
                    <a:cubicBezTo>
                      <a:pt x="1486486" y="482991"/>
                      <a:pt x="1482663" y="501985"/>
                      <a:pt x="1477107" y="520504"/>
                    </a:cubicBezTo>
                    <a:cubicBezTo>
                      <a:pt x="1477105" y="520511"/>
                      <a:pt x="1441939" y="626010"/>
                      <a:pt x="1434904" y="647114"/>
                    </a:cubicBezTo>
                    <a:lnTo>
                      <a:pt x="1420836" y="689317"/>
                    </a:lnTo>
                    <a:cubicBezTo>
                      <a:pt x="1416147" y="703385"/>
                      <a:pt x="1417255" y="721035"/>
                      <a:pt x="1406769" y="731520"/>
                    </a:cubicBezTo>
                    <a:lnTo>
                      <a:pt x="1378633" y="759655"/>
                    </a:lnTo>
                    <a:lnTo>
                      <a:pt x="1350498" y="844061"/>
                    </a:lnTo>
                    <a:cubicBezTo>
                      <a:pt x="1345809" y="858129"/>
                      <a:pt x="1344655" y="873926"/>
                      <a:pt x="1336430" y="886264"/>
                    </a:cubicBezTo>
                    <a:cubicBezTo>
                      <a:pt x="1327052" y="900332"/>
                      <a:pt x="1315856" y="913345"/>
                      <a:pt x="1308295" y="928467"/>
                    </a:cubicBezTo>
                    <a:cubicBezTo>
                      <a:pt x="1271771" y="1001515"/>
                      <a:pt x="1321046" y="943850"/>
                      <a:pt x="1266092" y="998806"/>
                    </a:cubicBezTo>
                    <a:cubicBezTo>
                      <a:pt x="1261403" y="1012874"/>
                      <a:pt x="1258656" y="1027746"/>
                      <a:pt x="1252024" y="1041009"/>
                    </a:cubicBezTo>
                    <a:cubicBezTo>
                      <a:pt x="1244463" y="1056131"/>
                      <a:pt x="1230756" y="1067762"/>
                      <a:pt x="1223889" y="1083212"/>
                    </a:cubicBezTo>
                    <a:cubicBezTo>
                      <a:pt x="1211844" y="1110313"/>
                      <a:pt x="1205131" y="1139483"/>
                      <a:pt x="1195753" y="1167618"/>
                    </a:cubicBezTo>
                    <a:cubicBezTo>
                      <a:pt x="1191064" y="1181686"/>
                      <a:pt x="1192171" y="1199336"/>
                      <a:pt x="1181686" y="1209821"/>
                    </a:cubicBezTo>
                    <a:lnTo>
                      <a:pt x="1153550" y="1237957"/>
                    </a:lnTo>
                    <a:cubicBezTo>
                      <a:pt x="1114722" y="1354443"/>
                      <a:pt x="1141866" y="1297685"/>
                      <a:pt x="1069144" y="1406769"/>
                    </a:cubicBezTo>
                    <a:cubicBezTo>
                      <a:pt x="1059766" y="1420837"/>
                      <a:pt x="1057049" y="1443625"/>
                      <a:pt x="1041009" y="1448972"/>
                    </a:cubicBezTo>
                    <a:lnTo>
                      <a:pt x="998806" y="1463040"/>
                    </a:lnTo>
                    <a:cubicBezTo>
                      <a:pt x="989427" y="1472418"/>
                      <a:pt x="982043" y="1484351"/>
                      <a:pt x="970670" y="1491175"/>
                    </a:cubicBezTo>
                    <a:cubicBezTo>
                      <a:pt x="923451" y="1519506"/>
                      <a:pt x="884024" y="1498894"/>
                      <a:pt x="829993" y="1491175"/>
                    </a:cubicBezTo>
                    <a:cubicBezTo>
                      <a:pt x="755711" y="1466414"/>
                      <a:pt x="796016" y="1489446"/>
                      <a:pt x="731520" y="1392701"/>
                    </a:cubicBezTo>
                    <a:lnTo>
                      <a:pt x="703384" y="1350498"/>
                    </a:lnTo>
                    <a:cubicBezTo>
                      <a:pt x="692225" y="1294705"/>
                      <a:pt x="678146" y="1218513"/>
                      <a:pt x="661181" y="1167618"/>
                    </a:cubicBezTo>
                    <a:lnTo>
                      <a:pt x="633046" y="1083212"/>
                    </a:lnTo>
                    <a:lnTo>
                      <a:pt x="604910" y="998806"/>
                    </a:lnTo>
                    <a:cubicBezTo>
                      <a:pt x="600221" y="984738"/>
                      <a:pt x="601328" y="967088"/>
                      <a:pt x="590843" y="956603"/>
                    </a:cubicBezTo>
                    <a:lnTo>
                      <a:pt x="562707" y="928467"/>
                    </a:lnTo>
                    <a:cubicBezTo>
                      <a:pt x="553329" y="900332"/>
                      <a:pt x="555543" y="865032"/>
                      <a:pt x="534572" y="844061"/>
                    </a:cubicBezTo>
                    <a:cubicBezTo>
                      <a:pt x="515815" y="825304"/>
                      <a:pt x="493015" y="809861"/>
                      <a:pt x="478301" y="787790"/>
                    </a:cubicBezTo>
                    <a:cubicBezTo>
                      <a:pt x="457409" y="756451"/>
                      <a:pt x="450668" y="740362"/>
                      <a:pt x="422030" y="717452"/>
                    </a:cubicBezTo>
                    <a:cubicBezTo>
                      <a:pt x="408828" y="706890"/>
                      <a:pt x="393895" y="698695"/>
                      <a:pt x="379827" y="689317"/>
                    </a:cubicBezTo>
                    <a:cubicBezTo>
                      <a:pt x="339980" y="569770"/>
                      <a:pt x="395553" y="715525"/>
                      <a:pt x="337624" y="618978"/>
                    </a:cubicBezTo>
                    <a:cubicBezTo>
                      <a:pt x="329995" y="606263"/>
                      <a:pt x="330757" y="589738"/>
                      <a:pt x="323556" y="576775"/>
                    </a:cubicBezTo>
                    <a:cubicBezTo>
                      <a:pt x="320062" y="570486"/>
                      <a:pt x="267610" y="481310"/>
                      <a:pt x="239150" y="464234"/>
                    </a:cubicBezTo>
                    <a:cubicBezTo>
                      <a:pt x="226434" y="456605"/>
                      <a:pt x="211015" y="454855"/>
                      <a:pt x="196947" y="450166"/>
                    </a:cubicBezTo>
                    <a:cubicBezTo>
                      <a:pt x="61481" y="314700"/>
                      <a:pt x="205604" y="451466"/>
                      <a:pt x="98473" y="365760"/>
                    </a:cubicBezTo>
                    <a:cubicBezTo>
                      <a:pt x="88116" y="357474"/>
                      <a:pt x="81711" y="344448"/>
                      <a:pt x="70338" y="337624"/>
                    </a:cubicBezTo>
                    <a:cubicBezTo>
                      <a:pt x="57623" y="329995"/>
                      <a:pt x="42203" y="328246"/>
                      <a:pt x="28135" y="323557"/>
                    </a:cubicBezTo>
                    <a:lnTo>
                      <a:pt x="0" y="295421"/>
                    </a:lnTo>
                  </a:path>
                </a:pathLst>
              </a:custGeom>
              <a:noFill/>
              <a:ln w="127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2" name="Group 191">
              <a:extLst>
                <a:ext uri="{FF2B5EF4-FFF2-40B4-BE49-F238E27FC236}">
                  <a16:creationId xmlns:a16="http://schemas.microsoft.com/office/drawing/2014/main" id="{28D89787-669D-894E-86AB-860CC594C72B}"/>
                </a:ext>
              </a:extLst>
            </p:cNvPr>
            <p:cNvGrpSpPr/>
            <p:nvPr/>
          </p:nvGrpSpPr>
          <p:grpSpPr>
            <a:xfrm>
              <a:off x="6175127" y="2024319"/>
              <a:ext cx="913411" cy="903207"/>
              <a:chOff x="4672065" y="923079"/>
              <a:chExt cx="2474678" cy="2414629"/>
            </a:xfrm>
          </p:grpSpPr>
          <p:sp>
            <p:nvSpPr>
              <p:cNvPr id="193" name="Donut 192">
                <a:extLst>
                  <a:ext uri="{FF2B5EF4-FFF2-40B4-BE49-F238E27FC236}">
                    <a16:creationId xmlns:a16="http://schemas.microsoft.com/office/drawing/2014/main" id="{9A3DACA8-E403-BE49-9B5A-961A13EA9E2F}"/>
                  </a:ext>
                </a:extLst>
              </p:cNvPr>
              <p:cNvSpPr/>
              <p:nvPr/>
            </p:nvSpPr>
            <p:spPr>
              <a:xfrm>
                <a:off x="4672065" y="923079"/>
                <a:ext cx="2474678" cy="2414629"/>
              </a:xfrm>
              <a:prstGeom prst="donut">
                <a:avLst>
                  <a:gd name="adj" fmla="val 926"/>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94" name="Oval 193">
                <a:extLst>
                  <a:ext uri="{FF2B5EF4-FFF2-40B4-BE49-F238E27FC236}">
                    <a16:creationId xmlns:a16="http://schemas.microsoft.com/office/drawing/2014/main" id="{BA8C7F83-7E63-7C47-AF5E-4F9569B40EED}"/>
                  </a:ext>
                </a:extLst>
              </p:cNvPr>
              <p:cNvSpPr/>
              <p:nvPr/>
            </p:nvSpPr>
            <p:spPr>
              <a:xfrm>
                <a:off x="5105611" y="129112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95" name="Oval 194">
                <a:extLst>
                  <a:ext uri="{FF2B5EF4-FFF2-40B4-BE49-F238E27FC236}">
                    <a16:creationId xmlns:a16="http://schemas.microsoft.com/office/drawing/2014/main" id="{16415836-258C-AC4B-809F-5AB0B571EBC9}"/>
                  </a:ext>
                </a:extLst>
              </p:cNvPr>
              <p:cNvSpPr/>
              <p:nvPr/>
            </p:nvSpPr>
            <p:spPr>
              <a:xfrm>
                <a:off x="5436714" y="1055055"/>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96" name="Oval 195">
                <a:extLst>
                  <a:ext uri="{FF2B5EF4-FFF2-40B4-BE49-F238E27FC236}">
                    <a16:creationId xmlns:a16="http://schemas.microsoft.com/office/drawing/2014/main" id="{1013B0B0-F943-8E40-9B49-2A31B485652F}"/>
                  </a:ext>
                </a:extLst>
              </p:cNvPr>
              <p:cNvSpPr/>
              <p:nvPr/>
            </p:nvSpPr>
            <p:spPr>
              <a:xfrm>
                <a:off x="5615281" y="1837462"/>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97" name="Oval 196">
                <a:extLst>
                  <a:ext uri="{FF2B5EF4-FFF2-40B4-BE49-F238E27FC236}">
                    <a16:creationId xmlns:a16="http://schemas.microsoft.com/office/drawing/2014/main" id="{94FBD386-B153-9A49-8591-3979E304CDAD}"/>
                  </a:ext>
                </a:extLst>
              </p:cNvPr>
              <p:cNvSpPr/>
              <p:nvPr/>
            </p:nvSpPr>
            <p:spPr>
              <a:xfrm>
                <a:off x="6186576" y="1136986"/>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98" name="Oval 197">
                <a:extLst>
                  <a:ext uri="{FF2B5EF4-FFF2-40B4-BE49-F238E27FC236}">
                    <a16:creationId xmlns:a16="http://schemas.microsoft.com/office/drawing/2014/main" id="{E31621C7-04CC-D04B-8987-3A8D510C1BA0}"/>
                  </a:ext>
                </a:extLst>
              </p:cNvPr>
              <p:cNvSpPr/>
              <p:nvPr/>
            </p:nvSpPr>
            <p:spPr>
              <a:xfrm>
                <a:off x="4840839" y="188197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199" name="Oval 198">
                <a:extLst>
                  <a:ext uri="{FF2B5EF4-FFF2-40B4-BE49-F238E27FC236}">
                    <a16:creationId xmlns:a16="http://schemas.microsoft.com/office/drawing/2014/main" id="{16C44C8D-E179-1341-B2A5-1BE8D8B4BD64}"/>
                  </a:ext>
                </a:extLst>
              </p:cNvPr>
              <p:cNvSpPr/>
              <p:nvPr/>
            </p:nvSpPr>
            <p:spPr>
              <a:xfrm>
                <a:off x="6543748" y="15860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00" name="Oval 199">
                <a:extLst>
                  <a:ext uri="{FF2B5EF4-FFF2-40B4-BE49-F238E27FC236}">
                    <a16:creationId xmlns:a16="http://schemas.microsoft.com/office/drawing/2014/main" id="{E3727B44-0058-254D-A45E-E38C3359C590}"/>
                  </a:ext>
                </a:extLst>
              </p:cNvPr>
              <p:cNvSpPr/>
              <p:nvPr/>
            </p:nvSpPr>
            <p:spPr>
              <a:xfrm>
                <a:off x="5969549" y="156544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01" name="Oval 200">
                <a:extLst>
                  <a:ext uri="{FF2B5EF4-FFF2-40B4-BE49-F238E27FC236}">
                    <a16:creationId xmlns:a16="http://schemas.microsoft.com/office/drawing/2014/main" id="{06A13FD4-B67B-5544-A482-AD0BC155AC7C}"/>
                  </a:ext>
                </a:extLst>
              </p:cNvPr>
              <p:cNvSpPr/>
              <p:nvPr/>
            </p:nvSpPr>
            <p:spPr>
              <a:xfrm>
                <a:off x="5136139" y="216265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02" name="Oval 201">
                <a:extLst>
                  <a:ext uri="{FF2B5EF4-FFF2-40B4-BE49-F238E27FC236}">
                    <a16:creationId xmlns:a16="http://schemas.microsoft.com/office/drawing/2014/main" id="{E05DB364-536C-664C-81B3-2C4A98D78841}"/>
                  </a:ext>
                </a:extLst>
              </p:cNvPr>
              <p:cNvSpPr/>
              <p:nvPr/>
            </p:nvSpPr>
            <p:spPr>
              <a:xfrm>
                <a:off x="6705526" y="2176717"/>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03" name="Oval 202">
                <a:extLst>
                  <a:ext uri="{FF2B5EF4-FFF2-40B4-BE49-F238E27FC236}">
                    <a16:creationId xmlns:a16="http://schemas.microsoft.com/office/drawing/2014/main" id="{82E4AF14-6453-8C4E-A958-8FAFD4EA0762}"/>
                  </a:ext>
                </a:extLst>
              </p:cNvPr>
              <p:cNvSpPr/>
              <p:nvPr/>
            </p:nvSpPr>
            <p:spPr>
              <a:xfrm>
                <a:off x="6118990" y="2475344"/>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04" name="Oval 203">
                <a:extLst>
                  <a:ext uri="{FF2B5EF4-FFF2-40B4-BE49-F238E27FC236}">
                    <a16:creationId xmlns:a16="http://schemas.microsoft.com/office/drawing/2014/main" id="{CE46AAD0-3BAC-6D4E-9157-DAE34B88AD68}"/>
                  </a:ext>
                </a:extLst>
              </p:cNvPr>
              <p:cNvSpPr/>
              <p:nvPr/>
            </p:nvSpPr>
            <p:spPr>
              <a:xfrm>
                <a:off x="4973796" y="2554313"/>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05" name="Oval 204">
                <a:extLst>
                  <a:ext uri="{FF2B5EF4-FFF2-40B4-BE49-F238E27FC236}">
                    <a16:creationId xmlns:a16="http://schemas.microsoft.com/office/drawing/2014/main" id="{8DA68F0C-8FE0-004F-91F1-A143F322DB61}"/>
                  </a:ext>
                </a:extLst>
              </p:cNvPr>
              <p:cNvSpPr/>
              <p:nvPr/>
            </p:nvSpPr>
            <p:spPr>
              <a:xfrm>
                <a:off x="5713316" y="2854039"/>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06" name="Oval 205">
                <a:extLst>
                  <a:ext uri="{FF2B5EF4-FFF2-40B4-BE49-F238E27FC236}">
                    <a16:creationId xmlns:a16="http://schemas.microsoft.com/office/drawing/2014/main" id="{A66D0D7C-4777-1A46-B28C-5CE03CBB3B75}"/>
                  </a:ext>
                </a:extLst>
              </p:cNvPr>
              <p:cNvSpPr/>
              <p:nvPr/>
            </p:nvSpPr>
            <p:spPr>
              <a:xfrm>
                <a:off x="5737244" y="2254401"/>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07" name="Oval 206">
                <a:extLst>
                  <a:ext uri="{FF2B5EF4-FFF2-40B4-BE49-F238E27FC236}">
                    <a16:creationId xmlns:a16="http://schemas.microsoft.com/office/drawing/2014/main" id="{F7A7A4C5-E7D1-2F46-88B6-B75568B4623A}"/>
                  </a:ext>
                </a:extLst>
              </p:cNvPr>
              <p:cNvSpPr/>
              <p:nvPr/>
            </p:nvSpPr>
            <p:spPr>
              <a:xfrm>
                <a:off x="6500692" y="2537798"/>
                <a:ext cx="323557" cy="323557"/>
              </a:xfrm>
              <a:prstGeom prst="ellipse">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prst="angle"/>
                </a:sp3d>
              </a:bodyPr>
              <a:lstStyle/>
              <a:p>
                <a:pPr algn="ctr"/>
                <a:endParaRPr lang="en-US" dirty="0"/>
              </a:p>
            </p:txBody>
          </p:sp>
          <p:sp>
            <p:nvSpPr>
              <p:cNvPr id="208" name="Freeform 207">
                <a:extLst>
                  <a:ext uri="{FF2B5EF4-FFF2-40B4-BE49-F238E27FC236}">
                    <a16:creationId xmlns:a16="http://schemas.microsoft.com/office/drawing/2014/main" id="{D82F8C58-10CD-6E4E-B9B3-0FD9ED5CA7D1}"/>
                  </a:ext>
                </a:extLst>
              </p:cNvPr>
              <p:cNvSpPr/>
              <p:nvPr/>
            </p:nvSpPr>
            <p:spPr>
              <a:xfrm>
                <a:off x="5022166" y="1111348"/>
                <a:ext cx="942733" cy="689317"/>
              </a:xfrm>
              <a:custGeom>
                <a:avLst/>
                <a:gdLst>
                  <a:gd name="connsiteX0" fmla="*/ 0 w 942733"/>
                  <a:gd name="connsiteY0" fmla="*/ 604910 h 689317"/>
                  <a:gd name="connsiteX1" fmla="*/ 98474 w 942733"/>
                  <a:gd name="connsiteY1" fmla="*/ 633046 h 689317"/>
                  <a:gd name="connsiteX2" fmla="*/ 140677 w 942733"/>
                  <a:gd name="connsiteY2" fmla="*/ 661181 h 689317"/>
                  <a:gd name="connsiteX3" fmla="*/ 196948 w 942733"/>
                  <a:gd name="connsiteY3" fmla="*/ 675249 h 689317"/>
                  <a:gd name="connsiteX4" fmla="*/ 239151 w 942733"/>
                  <a:gd name="connsiteY4" fmla="*/ 689317 h 689317"/>
                  <a:gd name="connsiteX5" fmla="*/ 309489 w 942733"/>
                  <a:gd name="connsiteY5" fmla="*/ 675249 h 689317"/>
                  <a:gd name="connsiteX6" fmla="*/ 365760 w 942733"/>
                  <a:gd name="connsiteY6" fmla="*/ 618978 h 689317"/>
                  <a:gd name="connsiteX7" fmla="*/ 379828 w 942733"/>
                  <a:gd name="connsiteY7" fmla="*/ 576775 h 689317"/>
                  <a:gd name="connsiteX8" fmla="*/ 422031 w 942733"/>
                  <a:gd name="connsiteY8" fmla="*/ 548640 h 689317"/>
                  <a:gd name="connsiteX9" fmla="*/ 478302 w 942733"/>
                  <a:gd name="connsiteY9" fmla="*/ 492369 h 689317"/>
                  <a:gd name="connsiteX10" fmla="*/ 534572 w 942733"/>
                  <a:gd name="connsiteY10" fmla="*/ 422030 h 689317"/>
                  <a:gd name="connsiteX11" fmla="*/ 576776 w 942733"/>
                  <a:gd name="connsiteY11" fmla="*/ 407963 h 689317"/>
                  <a:gd name="connsiteX12" fmla="*/ 759656 w 942733"/>
                  <a:gd name="connsiteY12" fmla="*/ 393895 h 689317"/>
                  <a:gd name="connsiteX13" fmla="*/ 844062 w 942733"/>
                  <a:gd name="connsiteY13" fmla="*/ 351692 h 689317"/>
                  <a:gd name="connsiteX14" fmla="*/ 858129 w 942733"/>
                  <a:gd name="connsiteY14" fmla="*/ 309489 h 689317"/>
                  <a:gd name="connsiteX15" fmla="*/ 914400 w 942733"/>
                  <a:gd name="connsiteY15" fmla="*/ 253218 h 689317"/>
                  <a:gd name="connsiteX16" fmla="*/ 942536 w 942733"/>
                  <a:gd name="connsiteY16" fmla="*/ 168812 h 689317"/>
                  <a:gd name="connsiteX17" fmla="*/ 928468 w 942733"/>
                  <a:gd name="connsiteY17" fmla="*/ 0 h 68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42733" h="689317">
                    <a:moveTo>
                      <a:pt x="0" y="604910"/>
                    </a:moveTo>
                    <a:cubicBezTo>
                      <a:pt x="32825" y="614289"/>
                      <a:pt x="66777" y="620367"/>
                      <a:pt x="98474" y="633046"/>
                    </a:cubicBezTo>
                    <a:cubicBezTo>
                      <a:pt x="114172" y="639325"/>
                      <a:pt x="125137" y="654521"/>
                      <a:pt x="140677" y="661181"/>
                    </a:cubicBezTo>
                    <a:cubicBezTo>
                      <a:pt x="158448" y="668797"/>
                      <a:pt x="178358" y="669937"/>
                      <a:pt x="196948" y="675249"/>
                    </a:cubicBezTo>
                    <a:cubicBezTo>
                      <a:pt x="211206" y="679323"/>
                      <a:pt x="225083" y="684628"/>
                      <a:pt x="239151" y="689317"/>
                    </a:cubicBezTo>
                    <a:cubicBezTo>
                      <a:pt x="262597" y="684628"/>
                      <a:pt x="288588" y="686861"/>
                      <a:pt x="309489" y="675249"/>
                    </a:cubicBezTo>
                    <a:cubicBezTo>
                      <a:pt x="332677" y="662367"/>
                      <a:pt x="365760" y="618978"/>
                      <a:pt x="365760" y="618978"/>
                    </a:cubicBezTo>
                    <a:cubicBezTo>
                      <a:pt x="370449" y="604910"/>
                      <a:pt x="370565" y="588354"/>
                      <a:pt x="379828" y="576775"/>
                    </a:cubicBezTo>
                    <a:cubicBezTo>
                      <a:pt x="390390" y="563573"/>
                      <a:pt x="409194" y="559643"/>
                      <a:pt x="422031" y="548640"/>
                    </a:cubicBezTo>
                    <a:cubicBezTo>
                      <a:pt x="442171" y="531377"/>
                      <a:pt x="463588" y="514440"/>
                      <a:pt x="478302" y="492369"/>
                    </a:cubicBezTo>
                    <a:cubicBezTo>
                      <a:pt x="491079" y="473203"/>
                      <a:pt x="512301" y="435392"/>
                      <a:pt x="534572" y="422030"/>
                    </a:cubicBezTo>
                    <a:cubicBezTo>
                      <a:pt x="547288" y="414401"/>
                      <a:pt x="562062" y="409802"/>
                      <a:pt x="576776" y="407963"/>
                    </a:cubicBezTo>
                    <a:cubicBezTo>
                      <a:pt x="637444" y="400380"/>
                      <a:pt x="698696" y="398584"/>
                      <a:pt x="759656" y="393895"/>
                    </a:cubicBezTo>
                    <a:cubicBezTo>
                      <a:pt x="787457" y="384628"/>
                      <a:pt x="824230" y="376482"/>
                      <a:pt x="844062" y="351692"/>
                    </a:cubicBezTo>
                    <a:cubicBezTo>
                      <a:pt x="853325" y="340113"/>
                      <a:pt x="849510" y="321556"/>
                      <a:pt x="858129" y="309489"/>
                    </a:cubicBezTo>
                    <a:cubicBezTo>
                      <a:pt x="873547" y="287904"/>
                      <a:pt x="914400" y="253218"/>
                      <a:pt x="914400" y="253218"/>
                    </a:cubicBezTo>
                    <a:cubicBezTo>
                      <a:pt x="923779" y="225083"/>
                      <a:pt x="944999" y="198367"/>
                      <a:pt x="942536" y="168812"/>
                    </a:cubicBezTo>
                    <a:lnTo>
                      <a:pt x="928468" y="0"/>
                    </a:lnTo>
                  </a:path>
                </a:pathLst>
              </a:custGeom>
              <a:noFill/>
              <a:ln w="19050">
                <a:solidFill>
                  <a:srgbClr val="FF89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209" name="Freeform 208">
                <a:extLst>
                  <a:ext uri="{FF2B5EF4-FFF2-40B4-BE49-F238E27FC236}">
                    <a16:creationId xmlns:a16="http://schemas.microsoft.com/office/drawing/2014/main" id="{9B853FBC-A52E-234E-94C1-E71BC9963419}"/>
                  </a:ext>
                </a:extLst>
              </p:cNvPr>
              <p:cNvSpPr/>
              <p:nvPr/>
            </p:nvSpPr>
            <p:spPr>
              <a:xfrm>
                <a:off x="5753686" y="1645920"/>
                <a:ext cx="1294228" cy="1322363"/>
              </a:xfrm>
              <a:custGeom>
                <a:avLst/>
                <a:gdLst>
                  <a:gd name="connsiteX0" fmla="*/ 0 w 1294228"/>
                  <a:gd name="connsiteY0" fmla="*/ 0 h 1322363"/>
                  <a:gd name="connsiteX1" fmla="*/ 98474 w 1294228"/>
                  <a:gd name="connsiteY1" fmla="*/ 98474 h 1322363"/>
                  <a:gd name="connsiteX2" fmla="*/ 112542 w 1294228"/>
                  <a:gd name="connsiteY2" fmla="*/ 140677 h 1322363"/>
                  <a:gd name="connsiteX3" fmla="*/ 140677 w 1294228"/>
                  <a:gd name="connsiteY3" fmla="*/ 182880 h 1322363"/>
                  <a:gd name="connsiteX4" fmla="*/ 211016 w 1294228"/>
                  <a:gd name="connsiteY4" fmla="*/ 253218 h 1322363"/>
                  <a:gd name="connsiteX5" fmla="*/ 253219 w 1294228"/>
                  <a:gd name="connsiteY5" fmla="*/ 323557 h 1322363"/>
                  <a:gd name="connsiteX6" fmla="*/ 295422 w 1294228"/>
                  <a:gd name="connsiteY6" fmla="*/ 393895 h 1322363"/>
                  <a:gd name="connsiteX7" fmla="*/ 337625 w 1294228"/>
                  <a:gd name="connsiteY7" fmla="*/ 478302 h 1322363"/>
                  <a:gd name="connsiteX8" fmla="*/ 351692 w 1294228"/>
                  <a:gd name="connsiteY8" fmla="*/ 520505 h 1322363"/>
                  <a:gd name="connsiteX9" fmla="*/ 365760 w 1294228"/>
                  <a:gd name="connsiteY9" fmla="*/ 1153551 h 1322363"/>
                  <a:gd name="connsiteX10" fmla="*/ 379828 w 1294228"/>
                  <a:gd name="connsiteY10" fmla="*/ 1195754 h 1322363"/>
                  <a:gd name="connsiteX11" fmla="*/ 422031 w 1294228"/>
                  <a:gd name="connsiteY11" fmla="*/ 1223889 h 1322363"/>
                  <a:gd name="connsiteX12" fmla="*/ 520505 w 1294228"/>
                  <a:gd name="connsiteY12" fmla="*/ 1308295 h 1322363"/>
                  <a:gd name="connsiteX13" fmla="*/ 562708 w 1294228"/>
                  <a:gd name="connsiteY13" fmla="*/ 1322363 h 1322363"/>
                  <a:gd name="connsiteX14" fmla="*/ 647114 w 1294228"/>
                  <a:gd name="connsiteY14" fmla="*/ 1308295 h 1322363"/>
                  <a:gd name="connsiteX15" fmla="*/ 661182 w 1294228"/>
                  <a:gd name="connsiteY15" fmla="*/ 1266092 h 1322363"/>
                  <a:gd name="connsiteX16" fmla="*/ 689317 w 1294228"/>
                  <a:gd name="connsiteY16" fmla="*/ 1125415 h 1322363"/>
                  <a:gd name="connsiteX17" fmla="*/ 703385 w 1294228"/>
                  <a:gd name="connsiteY17" fmla="*/ 900332 h 1322363"/>
                  <a:gd name="connsiteX18" fmla="*/ 731520 w 1294228"/>
                  <a:gd name="connsiteY18" fmla="*/ 858129 h 1322363"/>
                  <a:gd name="connsiteX19" fmla="*/ 815926 w 1294228"/>
                  <a:gd name="connsiteY19" fmla="*/ 829994 h 1322363"/>
                  <a:gd name="connsiteX20" fmla="*/ 1069145 w 1294228"/>
                  <a:gd name="connsiteY20" fmla="*/ 844062 h 1322363"/>
                  <a:gd name="connsiteX21" fmla="*/ 1111348 w 1294228"/>
                  <a:gd name="connsiteY21" fmla="*/ 858129 h 1322363"/>
                  <a:gd name="connsiteX22" fmla="*/ 1195754 w 1294228"/>
                  <a:gd name="connsiteY22" fmla="*/ 872197 h 1322363"/>
                  <a:gd name="connsiteX23" fmla="*/ 1294228 w 1294228"/>
                  <a:gd name="connsiteY23" fmla="*/ 858129 h 1322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94228" h="1322363">
                    <a:moveTo>
                      <a:pt x="0" y="0"/>
                    </a:moveTo>
                    <a:cubicBezTo>
                      <a:pt x="32825" y="32825"/>
                      <a:pt x="69475" y="62225"/>
                      <a:pt x="98474" y="98474"/>
                    </a:cubicBezTo>
                    <a:cubicBezTo>
                      <a:pt x="107737" y="110053"/>
                      <a:pt x="105910" y="127414"/>
                      <a:pt x="112542" y="140677"/>
                    </a:cubicBezTo>
                    <a:cubicBezTo>
                      <a:pt x="120103" y="155799"/>
                      <a:pt x="129544" y="170156"/>
                      <a:pt x="140677" y="182880"/>
                    </a:cubicBezTo>
                    <a:cubicBezTo>
                      <a:pt x="162512" y="207834"/>
                      <a:pt x="211016" y="253218"/>
                      <a:pt x="211016" y="253218"/>
                    </a:cubicBezTo>
                    <a:cubicBezTo>
                      <a:pt x="250865" y="372773"/>
                      <a:pt x="195289" y="227007"/>
                      <a:pt x="253219" y="323557"/>
                    </a:cubicBezTo>
                    <a:cubicBezTo>
                      <a:pt x="308005" y="414866"/>
                      <a:pt x="224131" y="322607"/>
                      <a:pt x="295422" y="393895"/>
                    </a:cubicBezTo>
                    <a:cubicBezTo>
                      <a:pt x="330779" y="499972"/>
                      <a:pt x="283084" y="369219"/>
                      <a:pt x="337625" y="478302"/>
                    </a:cubicBezTo>
                    <a:cubicBezTo>
                      <a:pt x="344256" y="491565"/>
                      <a:pt x="347003" y="506437"/>
                      <a:pt x="351692" y="520505"/>
                    </a:cubicBezTo>
                    <a:cubicBezTo>
                      <a:pt x="356381" y="731520"/>
                      <a:pt x="356973" y="942667"/>
                      <a:pt x="365760" y="1153551"/>
                    </a:cubicBezTo>
                    <a:cubicBezTo>
                      <a:pt x="366377" y="1168367"/>
                      <a:pt x="370565" y="1184175"/>
                      <a:pt x="379828" y="1195754"/>
                    </a:cubicBezTo>
                    <a:cubicBezTo>
                      <a:pt x="390390" y="1208956"/>
                      <a:pt x="409194" y="1212886"/>
                      <a:pt x="422031" y="1223889"/>
                    </a:cubicBezTo>
                    <a:cubicBezTo>
                      <a:pt x="470490" y="1265425"/>
                      <a:pt x="468829" y="1282457"/>
                      <a:pt x="520505" y="1308295"/>
                    </a:cubicBezTo>
                    <a:cubicBezTo>
                      <a:pt x="533768" y="1314927"/>
                      <a:pt x="548640" y="1317674"/>
                      <a:pt x="562708" y="1322363"/>
                    </a:cubicBezTo>
                    <a:cubicBezTo>
                      <a:pt x="590843" y="1317674"/>
                      <a:pt x="622349" y="1322447"/>
                      <a:pt x="647114" y="1308295"/>
                    </a:cubicBezTo>
                    <a:cubicBezTo>
                      <a:pt x="659989" y="1300938"/>
                      <a:pt x="657108" y="1280350"/>
                      <a:pt x="661182" y="1266092"/>
                    </a:cubicBezTo>
                    <a:cubicBezTo>
                      <a:pt x="677969" y="1207338"/>
                      <a:pt x="678264" y="1191731"/>
                      <a:pt x="689317" y="1125415"/>
                    </a:cubicBezTo>
                    <a:cubicBezTo>
                      <a:pt x="694006" y="1050387"/>
                      <a:pt x="691661" y="974586"/>
                      <a:pt x="703385" y="900332"/>
                    </a:cubicBezTo>
                    <a:cubicBezTo>
                      <a:pt x="706022" y="883632"/>
                      <a:pt x="717183" y="867090"/>
                      <a:pt x="731520" y="858129"/>
                    </a:cubicBezTo>
                    <a:cubicBezTo>
                      <a:pt x="756669" y="842411"/>
                      <a:pt x="815926" y="829994"/>
                      <a:pt x="815926" y="829994"/>
                    </a:cubicBezTo>
                    <a:cubicBezTo>
                      <a:pt x="900332" y="834683"/>
                      <a:pt x="984989" y="836047"/>
                      <a:pt x="1069145" y="844062"/>
                    </a:cubicBezTo>
                    <a:cubicBezTo>
                      <a:pt x="1083907" y="845468"/>
                      <a:pt x="1096873" y="854912"/>
                      <a:pt x="1111348" y="858129"/>
                    </a:cubicBezTo>
                    <a:cubicBezTo>
                      <a:pt x="1139192" y="864317"/>
                      <a:pt x="1167619" y="867508"/>
                      <a:pt x="1195754" y="872197"/>
                    </a:cubicBezTo>
                    <a:lnTo>
                      <a:pt x="1294228" y="858129"/>
                    </a:lnTo>
                  </a:path>
                </a:pathLst>
              </a:custGeom>
              <a:noFill/>
              <a:ln w="12700">
                <a:solidFill>
                  <a:srgbClr val="FF8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Freeform 209">
                <a:extLst>
                  <a:ext uri="{FF2B5EF4-FFF2-40B4-BE49-F238E27FC236}">
                    <a16:creationId xmlns:a16="http://schemas.microsoft.com/office/drawing/2014/main" id="{D9348CF6-C77D-204E-807E-BB2BDBA7A0FF}"/>
                  </a:ext>
                </a:extLst>
              </p:cNvPr>
              <p:cNvSpPr/>
              <p:nvPr/>
            </p:nvSpPr>
            <p:spPr>
              <a:xfrm>
                <a:off x="4797083" y="1428339"/>
                <a:ext cx="1983545" cy="1174184"/>
              </a:xfrm>
              <a:custGeom>
                <a:avLst/>
                <a:gdLst>
                  <a:gd name="connsiteX0" fmla="*/ 0 w 1983545"/>
                  <a:gd name="connsiteY0" fmla="*/ 1033507 h 1174184"/>
                  <a:gd name="connsiteX1" fmla="*/ 140677 w 1983545"/>
                  <a:gd name="connsiteY1" fmla="*/ 1047575 h 1174184"/>
                  <a:gd name="connsiteX2" fmla="*/ 225083 w 1983545"/>
                  <a:gd name="connsiteY2" fmla="*/ 1061643 h 1174184"/>
                  <a:gd name="connsiteX3" fmla="*/ 267286 w 1983545"/>
                  <a:gd name="connsiteY3" fmla="*/ 1103846 h 1174184"/>
                  <a:gd name="connsiteX4" fmla="*/ 309489 w 1983545"/>
                  <a:gd name="connsiteY4" fmla="*/ 1117913 h 1174184"/>
                  <a:gd name="connsiteX5" fmla="*/ 365760 w 1983545"/>
                  <a:gd name="connsiteY5" fmla="*/ 1146049 h 1174184"/>
                  <a:gd name="connsiteX6" fmla="*/ 506437 w 1983545"/>
                  <a:gd name="connsiteY6" fmla="*/ 1174184 h 1174184"/>
                  <a:gd name="connsiteX7" fmla="*/ 618979 w 1983545"/>
                  <a:gd name="connsiteY7" fmla="*/ 1160116 h 1174184"/>
                  <a:gd name="connsiteX8" fmla="*/ 647114 w 1983545"/>
                  <a:gd name="connsiteY8" fmla="*/ 1117913 h 1174184"/>
                  <a:gd name="connsiteX9" fmla="*/ 675249 w 1983545"/>
                  <a:gd name="connsiteY9" fmla="*/ 1033507 h 1174184"/>
                  <a:gd name="connsiteX10" fmla="*/ 661182 w 1983545"/>
                  <a:gd name="connsiteY10" fmla="*/ 794356 h 1174184"/>
                  <a:gd name="connsiteX11" fmla="*/ 675249 w 1983545"/>
                  <a:gd name="connsiteY11" fmla="*/ 597409 h 1174184"/>
                  <a:gd name="connsiteX12" fmla="*/ 689317 w 1983545"/>
                  <a:gd name="connsiteY12" fmla="*/ 541138 h 1174184"/>
                  <a:gd name="connsiteX13" fmla="*/ 731520 w 1983545"/>
                  <a:gd name="connsiteY13" fmla="*/ 498935 h 1174184"/>
                  <a:gd name="connsiteX14" fmla="*/ 773723 w 1983545"/>
                  <a:gd name="connsiteY14" fmla="*/ 484867 h 1174184"/>
                  <a:gd name="connsiteX15" fmla="*/ 872197 w 1983545"/>
                  <a:gd name="connsiteY15" fmla="*/ 414529 h 1174184"/>
                  <a:gd name="connsiteX16" fmla="*/ 970671 w 1983545"/>
                  <a:gd name="connsiteY16" fmla="*/ 330123 h 1174184"/>
                  <a:gd name="connsiteX17" fmla="*/ 1012874 w 1983545"/>
                  <a:gd name="connsiteY17" fmla="*/ 316055 h 1174184"/>
                  <a:gd name="connsiteX18" fmla="*/ 1069145 w 1983545"/>
                  <a:gd name="connsiteY18" fmla="*/ 259784 h 1174184"/>
                  <a:gd name="connsiteX19" fmla="*/ 1111348 w 1983545"/>
                  <a:gd name="connsiteY19" fmla="*/ 175378 h 1174184"/>
                  <a:gd name="connsiteX20" fmla="*/ 1181686 w 1983545"/>
                  <a:gd name="connsiteY20" fmla="*/ 105039 h 1174184"/>
                  <a:gd name="connsiteX21" fmla="*/ 1209822 w 1983545"/>
                  <a:gd name="connsiteY21" fmla="*/ 76904 h 1174184"/>
                  <a:gd name="connsiteX22" fmla="*/ 1294228 w 1983545"/>
                  <a:gd name="connsiteY22" fmla="*/ 34701 h 1174184"/>
                  <a:gd name="connsiteX23" fmla="*/ 1477108 w 1983545"/>
                  <a:gd name="connsiteY23" fmla="*/ 76904 h 1174184"/>
                  <a:gd name="connsiteX24" fmla="*/ 1519311 w 1983545"/>
                  <a:gd name="connsiteY24" fmla="*/ 90972 h 1174184"/>
                  <a:gd name="connsiteX25" fmla="*/ 1561514 w 1983545"/>
                  <a:gd name="connsiteY25" fmla="*/ 105039 h 1174184"/>
                  <a:gd name="connsiteX26" fmla="*/ 1786597 w 1983545"/>
                  <a:gd name="connsiteY26" fmla="*/ 76904 h 1174184"/>
                  <a:gd name="connsiteX27" fmla="*/ 1871003 w 1983545"/>
                  <a:gd name="connsiteY27" fmla="*/ 48769 h 1174184"/>
                  <a:gd name="connsiteX28" fmla="*/ 1983545 w 1983545"/>
                  <a:gd name="connsiteY28" fmla="*/ 6566 h 1174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983545" h="1174184">
                    <a:moveTo>
                      <a:pt x="0" y="1033507"/>
                    </a:moveTo>
                    <a:cubicBezTo>
                      <a:pt x="46892" y="1038196"/>
                      <a:pt x="93915" y="1041730"/>
                      <a:pt x="140677" y="1047575"/>
                    </a:cubicBezTo>
                    <a:cubicBezTo>
                      <a:pt x="168980" y="1051113"/>
                      <a:pt x="199018" y="1050058"/>
                      <a:pt x="225083" y="1061643"/>
                    </a:cubicBezTo>
                    <a:cubicBezTo>
                      <a:pt x="243263" y="1069723"/>
                      <a:pt x="250733" y="1092811"/>
                      <a:pt x="267286" y="1103846"/>
                    </a:cubicBezTo>
                    <a:cubicBezTo>
                      <a:pt x="279624" y="1112071"/>
                      <a:pt x="295859" y="1112072"/>
                      <a:pt x="309489" y="1117913"/>
                    </a:cubicBezTo>
                    <a:cubicBezTo>
                      <a:pt x="328764" y="1126174"/>
                      <a:pt x="346124" y="1138686"/>
                      <a:pt x="365760" y="1146049"/>
                    </a:cubicBezTo>
                    <a:cubicBezTo>
                      <a:pt x="399331" y="1158638"/>
                      <a:pt x="477272" y="1169323"/>
                      <a:pt x="506437" y="1174184"/>
                    </a:cubicBezTo>
                    <a:cubicBezTo>
                      <a:pt x="543951" y="1169495"/>
                      <a:pt x="583877" y="1174157"/>
                      <a:pt x="618979" y="1160116"/>
                    </a:cubicBezTo>
                    <a:cubicBezTo>
                      <a:pt x="634677" y="1153837"/>
                      <a:pt x="640247" y="1133363"/>
                      <a:pt x="647114" y="1117913"/>
                    </a:cubicBezTo>
                    <a:cubicBezTo>
                      <a:pt x="659159" y="1090812"/>
                      <a:pt x="675249" y="1033507"/>
                      <a:pt x="675249" y="1033507"/>
                    </a:cubicBezTo>
                    <a:cubicBezTo>
                      <a:pt x="670560" y="953790"/>
                      <a:pt x="661182" y="874211"/>
                      <a:pt x="661182" y="794356"/>
                    </a:cubicBezTo>
                    <a:cubicBezTo>
                      <a:pt x="661182" y="728540"/>
                      <a:pt x="667981" y="662823"/>
                      <a:pt x="675249" y="597409"/>
                    </a:cubicBezTo>
                    <a:cubicBezTo>
                      <a:pt x="677384" y="578193"/>
                      <a:pt x="679724" y="557925"/>
                      <a:pt x="689317" y="541138"/>
                    </a:cubicBezTo>
                    <a:cubicBezTo>
                      <a:pt x="699188" y="523865"/>
                      <a:pt x="714967" y="509971"/>
                      <a:pt x="731520" y="498935"/>
                    </a:cubicBezTo>
                    <a:cubicBezTo>
                      <a:pt x="743858" y="490710"/>
                      <a:pt x="759655" y="489556"/>
                      <a:pt x="773723" y="484867"/>
                    </a:cubicBezTo>
                    <a:cubicBezTo>
                      <a:pt x="840479" y="418111"/>
                      <a:pt x="804829" y="436984"/>
                      <a:pt x="872197" y="414529"/>
                    </a:cubicBezTo>
                    <a:cubicBezTo>
                      <a:pt x="906810" y="379916"/>
                      <a:pt x="927820" y="351548"/>
                      <a:pt x="970671" y="330123"/>
                    </a:cubicBezTo>
                    <a:cubicBezTo>
                      <a:pt x="983934" y="323491"/>
                      <a:pt x="998806" y="320744"/>
                      <a:pt x="1012874" y="316055"/>
                    </a:cubicBezTo>
                    <a:cubicBezTo>
                      <a:pt x="1031631" y="297298"/>
                      <a:pt x="1060757" y="284949"/>
                      <a:pt x="1069145" y="259784"/>
                    </a:cubicBezTo>
                    <a:cubicBezTo>
                      <a:pt x="1082427" y="219937"/>
                      <a:pt x="1081978" y="208944"/>
                      <a:pt x="1111348" y="175378"/>
                    </a:cubicBezTo>
                    <a:cubicBezTo>
                      <a:pt x="1133183" y="150424"/>
                      <a:pt x="1158240" y="128485"/>
                      <a:pt x="1181686" y="105039"/>
                    </a:cubicBezTo>
                    <a:cubicBezTo>
                      <a:pt x="1191065" y="95660"/>
                      <a:pt x="1197239" y="81098"/>
                      <a:pt x="1209822" y="76904"/>
                    </a:cubicBezTo>
                    <a:cubicBezTo>
                      <a:pt x="1268065" y="57489"/>
                      <a:pt x="1239687" y="71061"/>
                      <a:pt x="1294228" y="34701"/>
                    </a:cubicBezTo>
                    <a:cubicBezTo>
                      <a:pt x="1422058" y="52963"/>
                      <a:pt x="1361248" y="38284"/>
                      <a:pt x="1477108" y="76904"/>
                    </a:cubicBezTo>
                    <a:lnTo>
                      <a:pt x="1519311" y="90972"/>
                    </a:lnTo>
                    <a:lnTo>
                      <a:pt x="1561514" y="105039"/>
                    </a:lnTo>
                    <a:cubicBezTo>
                      <a:pt x="1674759" y="95602"/>
                      <a:pt x="1701170" y="102532"/>
                      <a:pt x="1786597" y="76904"/>
                    </a:cubicBezTo>
                    <a:cubicBezTo>
                      <a:pt x="1815003" y="68382"/>
                      <a:pt x="1871003" y="48769"/>
                      <a:pt x="1871003" y="48769"/>
                    </a:cubicBezTo>
                    <a:cubicBezTo>
                      <a:pt x="1895451" y="-24574"/>
                      <a:pt x="1870242" y="6566"/>
                      <a:pt x="1983545" y="6566"/>
                    </a:cubicBezTo>
                  </a:path>
                </a:pathLst>
              </a:custGeom>
              <a:noFill/>
              <a:ln w="12700">
                <a:solidFill>
                  <a:srgbClr val="FF8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Freeform 210">
                <a:extLst>
                  <a:ext uri="{FF2B5EF4-FFF2-40B4-BE49-F238E27FC236}">
                    <a16:creationId xmlns:a16="http://schemas.microsoft.com/office/drawing/2014/main" id="{527A1FA0-1D7F-A242-8360-1D4F6A829F59}"/>
                  </a:ext>
                </a:extLst>
              </p:cNvPr>
              <p:cNvSpPr/>
              <p:nvPr/>
            </p:nvSpPr>
            <p:spPr>
              <a:xfrm>
                <a:off x="5303520" y="1786597"/>
                <a:ext cx="1688123" cy="1237957"/>
              </a:xfrm>
              <a:custGeom>
                <a:avLst/>
                <a:gdLst>
                  <a:gd name="connsiteX0" fmla="*/ 0 w 1688123"/>
                  <a:gd name="connsiteY0" fmla="*/ 1237957 h 1237957"/>
                  <a:gd name="connsiteX1" fmla="*/ 126609 w 1688123"/>
                  <a:gd name="connsiteY1" fmla="*/ 1125415 h 1237957"/>
                  <a:gd name="connsiteX2" fmla="*/ 140677 w 1688123"/>
                  <a:gd name="connsiteY2" fmla="*/ 1055077 h 1237957"/>
                  <a:gd name="connsiteX3" fmla="*/ 168812 w 1688123"/>
                  <a:gd name="connsiteY3" fmla="*/ 956603 h 1237957"/>
                  <a:gd name="connsiteX4" fmla="*/ 211015 w 1688123"/>
                  <a:gd name="connsiteY4" fmla="*/ 745588 h 1237957"/>
                  <a:gd name="connsiteX5" fmla="*/ 225083 w 1688123"/>
                  <a:gd name="connsiteY5" fmla="*/ 703385 h 1237957"/>
                  <a:gd name="connsiteX6" fmla="*/ 253218 w 1688123"/>
                  <a:gd name="connsiteY6" fmla="*/ 661181 h 1237957"/>
                  <a:gd name="connsiteX7" fmla="*/ 267286 w 1688123"/>
                  <a:gd name="connsiteY7" fmla="*/ 618978 h 1237957"/>
                  <a:gd name="connsiteX8" fmla="*/ 379828 w 1688123"/>
                  <a:gd name="connsiteY8" fmla="*/ 534572 h 1237957"/>
                  <a:gd name="connsiteX9" fmla="*/ 464234 w 1688123"/>
                  <a:gd name="connsiteY9" fmla="*/ 478301 h 1237957"/>
                  <a:gd name="connsiteX10" fmla="*/ 548640 w 1688123"/>
                  <a:gd name="connsiteY10" fmla="*/ 450166 h 1237957"/>
                  <a:gd name="connsiteX11" fmla="*/ 590843 w 1688123"/>
                  <a:gd name="connsiteY11" fmla="*/ 422031 h 1237957"/>
                  <a:gd name="connsiteX12" fmla="*/ 717452 w 1688123"/>
                  <a:gd name="connsiteY12" fmla="*/ 379828 h 1237957"/>
                  <a:gd name="connsiteX13" fmla="*/ 801858 w 1688123"/>
                  <a:gd name="connsiteY13" fmla="*/ 351692 h 1237957"/>
                  <a:gd name="connsiteX14" fmla="*/ 844062 w 1688123"/>
                  <a:gd name="connsiteY14" fmla="*/ 337625 h 1237957"/>
                  <a:gd name="connsiteX15" fmla="*/ 914400 w 1688123"/>
                  <a:gd name="connsiteY15" fmla="*/ 323557 h 1237957"/>
                  <a:gd name="connsiteX16" fmla="*/ 1237957 w 1688123"/>
                  <a:gd name="connsiteY16" fmla="*/ 337625 h 1237957"/>
                  <a:gd name="connsiteX17" fmla="*/ 1674055 w 1688123"/>
                  <a:gd name="connsiteY17" fmla="*/ 309489 h 1237957"/>
                  <a:gd name="connsiteX18" fmla="*/ 1688123 w 1688123"/>
                  <a:gd name="connsiteY18" fmla="*/ 267286 h 1237957"/>
                  <a:gd name="connsiteX19" fmla="*/ 1674055 w 1688123"/>
                  <a:gd name="connsiteY19" fmla="*/ 0 h 1237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88123" h="1237957">
                    <a:moveTo>
                      <a:pt x="0" y="1237957"/>
                    </a:moveTo>
                    <a:cubicBezTo>
                      <a:pt x="40220" y="1209228"/>
                      <a:pt x="106281" y="1179623"/>
                      <a:pt x="126609" y="1125415"/>
                    </a:cubicBezTo>
                    <a:cubicBezTo>
                      <a:pt x="135005" y="1103027"/>
                      <a:pt x="134878" y="1078273"/>
                      <a:pt x="140677" y="1055077"/>
                    </a:cubicBezTo>
                    <a:cubicBezTo>
                      <a:pt x="160767" y="974717"/>
                      <a:pt x="151268" y="1053095"/>
                      <a:pt x="168812" y="956603"/>
                    </a:cubicBezTo>
                    <a:cubicBezTo>
                      <a:pt x="187659" y="852944"/>
                      <a:pt x="175643" y="851703"/>
                      <a:pt x="211015" y="745588"/>
                    </a:cubicBezTo>
                    <a:cubicBezTo>
                      <a:pt x="215704" y="731520"/>
                      <a:pt x="218451" y="716648"/>
                      <a:pt x="225083" y="703385"/>
                    </a:cubicBezTo>
                    <a:cubicBezTo>
                      <a:pt x="232644" y="688262"/>
                      <a:pt x="245657" y="676304"/>
                      <a:pt x="253218" y="661181"/>
                    </a:cubicBezTo>
                    <a:cubicBezTo>
                      <a:pt x="259850" y="647918"/>
                      <a:pt x="258389" y="630841"/>
                      <a:pt x="267286" y="618978"/>
                    </a:cubicBezTo>
                    <a:cubicBezTo>
                      <a:pt x="360531" y="494653"/>
                      <a:pt x="300614" y="578580"/>
                      <a:pt x="379828" y="534572"/>
                    </a:cubicBezTo>
                    <a:cubicBezTo>
                      <a:pt x="409387" y="518150"/>
                      <a:pt x="432155" y="488994"/>
                      <a:pt x="464234" y="478301"/>
                    </a:cubicBezTo>
                    <a:cubicBezTo>
                      <a:pt x="492369" y="468923"/>
                      <a:pt x="523964" y="466617"/>
                      <a:pt x="548640" y="450166"/>
                    </a:cubicBezTo>
                    <a:cubicBezTo>
                      <a:pt x="562708" y="440788"/>
                      <a:pt x="575393" y="428898"/>
                      <a:pt x="590843" y="422031"/>
                    </a:cubicBezTo>
                    <a:cubicBezTo>
                      <a:pt x="590868" y="422020"/>
                      <a:pt x="696337" y="386866"/>
                      <a:pt x="717452" y="379828"/>
                    </a:cubicBezTo>
                    <a:lnTo>
                      <a:pt x="801858" y="351692"/>
                    </a:lnTo>
                    <a:cubicBezTo>
                      <a:pt x="815926" y="347003"/>
                      <a:pt x="829521" y="340533"/>
                      <a:pt x="844062" y="337625"/>
                    </a:cubicBezTo>
                    <a:lnTo>
                      <a:pt x="914400" y="323557"/>
                    </a:lnTo>
                    <a:cubicBezTo>
                      <a:pt x="1022252" y="328246"/>
                      <a:pt x="1130003" y="337625"/>
                      <a:pt x="1237957" y="337625"/>
                    </a:cubicBezTo>
                    <a:cubicBezTo>
                      <a:pt x="1602880" y="337625"/>
                      <a:pt x="1512155" y="363457"/>
                      <a:pt x="1674055" y="309489"/>
                    </a:cubicBezTo>
                    <a:cubicBezTo>
                      <a:pt x="1678744" y="295421"/>
                      <a:pt x="1688123" y="282115"/>
                      <a:pt x="1688123" y="267286"/>
                    </a:cubicBezTo>
                    <a:cubicBezTo>
                      <a:pt x="1688123" y="178067"/>
                      <a:pt x="1674055" y="0"/>
                      <a:pt x="1674055" y="0"/>
                    </a:cubicBezTo>
                  </a:path>
                </a:pathLst>
              </a:custGeom>
              <a:noFill/>
              <a:ln w="19050">
                <a:solidFill>
                  <a:srgbClr val="FF8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Freeform 211">
                <a:extLst>
                  <a:ext uri="{FF2B5EF4-FFF2-40B4-BE49-F238E27FC236}">
                    <a16:creationId xmlns:a16="http://schemas.microsoft.com/office/drawing/2014/main" id="{16B7FD71-2542-8C4F-8BE7-D1681A07C0F8}"/>
                  </a:ext>
                </a:extLst>
              </p:cNvPr>
              <p:cNvSpPr/>
              <p:nvPr/>
            </p:nvSpPr>
            <p:spPr>
              <a:xfrm>
                <a:off x="4867422" y="1294228"/>
                <a:ext cx="1786596" cy="1505663"/>
              </a:xfrm>
              <a:custGeom>
                <a:avLst/>
                <a:gdLst>
                  <a:gd name="connsiteX0" fmla="*/ 1786596 w 1786596"/>
                  <a:gd name="connsiteY0" fmla="*/ 0 h 1505663"/>
                  <a:gd name="connsiteX1" fmla="*/ 1702190 w 1786596"/>
                  <a:gd name="connsiteY1" fmla="*/ 140677 h 1505663"/>
                  <a:gd name="connsiteX2" fmla="*/ 1631852 w 1786596"/>
                  <a:gd name="connsiteY2" fmla="*/ 225083 h 1505663"/>
                  <a:gd name="connsiteX3" fmla="*/ 1589649 w 1786596"/>
                  <a:gd name="connsiteY3" fmla="*/ 309489 h 1505663"/>
                  <a:gd name="connsiteX4" fmla="*/ 1533378 w 1786596"/>
                  <a:gd name="connsiteY4" fmla="*/ 379827 h 1505663"/>
                  <a:gd name="connsiteX5" fmla="*/ 1491175 w 1786596"/>
                  <a:gd name="connsiteY5" fmla="*/ 464234 h 1505663"/>
                  <a:gd name="connsiteX6" fmla="*/ 1477107 w 1786596"/>
                  <a:gd name="connsiteY6" fmla="*/ 520504 h 1505663"/>
                  <a:gd name="connsiteX7" fmla="*/ 1434904 w 1786596"/>
                  <a:gd name="connsiteY7" fmla="*/ 647114 h 1505663"/>
                  <a:gd name="connsiteX8" fmla="*/ 1420836 w 1786596"/>
                  <a:gd name="connsiteY8" fmla="*/ 689317 h 1505663"/>
                  <a:gd name="connsiteX9" fmla="*/ 1406769 w 1786596"/>
                  <a:gd name="connsiteY9" fmla="*/ 731520 h 1505663"/>
                  <a:gd name="connsiteX10" fmla="*/ 1378633 w 1786596"/>
                  <a:gd name="connsiteY10" fmla="*/ 759655 h 1505663"/>
                  <a:gd name="connsiteX11" fmla="*/ 1350498 w 1786596"/>
                  <a:gd name="connsiteY11" fmla="*/ 844061 h 1505663"/>
                  <a:gd name="connsiteX12" fmla="*/ 1336430 w 1786596"/>
                  <a:gd name="connsiteY12" fmla="*/ 886264 h 1505663"/>
                  <a:gd name="connsiteX13" fmla="*/ 1308295 w 1786596"/>
                  <a:gd name="connsiteY13" fmla="*/ 928467 h 1505663"/>
                  <a:gd name="connsiteX14" fmla="*/ 1266092 w 1786596"/>
                  <a:gd name="connsiteY14" fmla="*/ 998806 h 1505663"/>
                  <a:gd name="connsiteX15" fmla="*/ 1252024 w 1786596"/>
                  <a:gd name="connsiteY15" fmla="*/ 1041009 h 1505663"/>
                  <a:gd name="connsiteX16" fmla="*/ 1223889 w 1786596"/>
                  <a:gd name="connsiteY16" fmla="*/ 1083212 h 1505663"/>
                  <a:gd name="connsiteX17" fmla="*/ 1195753 w 1786596"/>
                  <a:gd name="connsiteY17" fmla="*/ 1167618 h 1505663"/>
                  <a:gd name="connsiteX18" fmla="*/ 1181686 w 1786596"/>
                  <a:gd name="connsiteY18" fmla="*/ 1209821 h 1505663"/>
                  <a:gd name="connsiteX19" fmla="*/ 1153550 w 1786596"/>
                  <a:gd name="connsiteY19" fmla="*/ 1237957 h 1505663"/>
                  <a:gd name="connsiteX20" fmla="*/ 1069144 w 1786596"/>
                  <a:gd name="connsiteY20" fmla="*/ 1406769 h 1505663"/>
                  <a:gd name="connsiteX21" fmla="*/ 1041009 w 1786596"/>
                  <a:gd name="connsiteY21" fmla="*/ 1448972 h 1505663"/>
                  <a:gd name="connsiteX22" fmla="*/ 998806 w 1786596"/>
                  <a:gd name="connsiteY22" fmla="*/ 1463040 h 1505663"/>
                  <a:gd name="connsiteX23" fmla="*/ 970670 w 1786596"/>
                  <a:gd name="connsiteY23" fmla="*/ 1491175 h 1505663"/>
                  <a:gd name="connsiteX24" fmla="*/ 829993 w 1786596"/>
                  <a:gd name="connsiteY24" fmla="*/ 1491175 h 1505663"/>
                  <a:gd name="connsiteX25" fmla="*/ 731520 w 1786596"/>
                  <a:gd name="connsiteY25" fmla="*/ 1392701 h 1505663"/>
                  <a:gd name="connsiteX26" fmla="*/ 703384 w 1786596"/>
                  <a:gd name="connsiteY26" fmla="*/ 1350498 h 1505663"/>
                  <a:gd name="connsiteX27" fmla="*/ 661181 w 1786596"/>
                  <a:gd name="connsiteY27" fmla="*/ 1167618 h 1505663"/>
                  <a:gd name="connsiteX28" fmla="*/ 633046 w 1786596"/>
                  <a:gd name="connsiteY28" fmla="*/ 1083212 h 1505663"/>
                  <a:gd name="connsiteX29" fmla="*/ 604910 w 1786596"/>
                  <a:gd name="connsiteY29" fmla="*/ 998806 h 1505663"/>
                  <a:gd name="connsiteX30" fmla="*/ 590843 w 1786596"/>
                  <a:gd name="connsiteY30" fmla="*/ 956603 h 1505663"/>
                  <a:gd name="connsiteX31" fmla="*/ 562707 w 1786596"/>
                  <a:gd name="connsiteY31" fmla="*/ 928467 h 1505663"/>
                  <a:gd name="connsiteX32" fmla="*/ 534572 w 1786596"/>
                  <a:gd name="connsiteY32" fmla="*/ 844061 h 1505663"/>
                  <a:gd name="connsiteX33" fmla="*/ 478301 w 1786596"/>
                  <a:gd name="connsiteY33" fmla="*/ 787790 h 1505663"/>
                  <a:gd name="connsiteX34" fmla="*/ 422030 w 1786596"/>
                  <a:gd name="connsiteY34" fmla="*/ 717452 h 1505663"/>
                  <a:gd name="connsiteX35" fmla="*/ 379827 w 1786596"/>
                  <a:gd name="connsiteY35" fmla="*/ 689317 h 1505663"/>
                  <a:gd name="connsiteX36" fmla="*/ 337624 w 1786596"/>
                  <a:gd name="connsiteY36" fmla="*/ 618978 h 1505663"/>
                  <a:gd name="connsiteX37" fmla="*/ 323556 w 1786596"/>
                  <a:gd name="connsiteY37" fmla="*/ 576775 h 1505663"/>
                  <a:gd name="connsiteX38" fmla="*/ 239150 w 1786596"/>
                  <a:gd name="connsiteY38" fmla="*/ 464234 h 1505663"/>
                  <a:gd name="connsiteX39" fmla="*/ 196947 w 1786596"/>
                  <a:gd name="connsiteY39" fmla="*/ 450166 h 1505663"/>
                  <a:gd name="connsiteX40" fmla="*/ 98473 w 1786596"/>
                  <a:gd name="connsiteY40" fmla="*/ 365760 h 1505663"/>
                  <a:gd name="connsiteX41" fmla="*/ 70338 w 1786596"/>
                  <a:gd name="connsiteY41" fmla="*/ 337624 h 1505663"/>
                  <a:gd name="connsiteX42" fmla="*/ 28135 w 1786596"/>
                  <a:gd name="connsiteY42" fmla="*/ 323557 h 1505663"/>
                  <a:gd name="connsiteX43" fmla="*/ 0 w 1786596"/>
                  <a:gd name="connsiteY43" fmla="*/ 295421 h 1505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786596" h="1505663">
                    <a:moveTo>
                      <a:pt x="1786596" y="0"/>
                    </a:moveTo>
                    <a:cubicBezTo>
                      <a:pt x="1781823" y="8353"/>
                      <a:pt x="1724515" y="113887"/>
                      <a:pt x="1702190" y="140677"/>
                    </a:cubicBezTo>
                    <a:cubicBezTo>
                      <a:pt x="1663299" y="187345"/>
                      <a:pt x="1658048" y="172692"/>
                      <a:pt x="1631852" y="225083"/>
                    </a:cubicBezTo>
                    <a:cubicBezTo>
                      <a:pt x="1597185" y="294417"/>
                      <a:pt x="1643400" y="242301"/>
                      <a:pt x="1589649" y="309489"/>
                    </a:cubicBezTo>
                    <a:cubicBezTo>
                      <a:pt x="1554754" y="353108"/>
                      <a:pt x="1562247" y="322090"/>
                      <a:pt x="1533378" y="379827"/>
                    </a:cubicBezTo>
                    <a:cubicBezTo>
                      <a:pt x="1475132" y="496318"/>
                      <a:pt x="1571810" y="343278"/>
                      <a:pt x="1491175" y="464234"/>
                    </a:cubicBezTo>
                    <a:cubicBezTo>
                      <a:pt x="1486486" y="482991"/>
                      <a:pt x="1482663" y="501985"/>
                      <a:pt x="1477107" y="520504"/>
                    </a:cubicBezTo>
                    <a:cubicBezTo>
                      <a:pt x="1477105" y="520511"/>
                      <a:pt x="1441939" y="626010"/>
                      <a:pt x="1434904" y="647114"/>
                    </a:cubicBezTo>
                    <a:lnTo>
                      <a:pt x="1420836" y="689317"/>
                    </a:lnTo>
                    <a:cubicBezTo>
                      <a:pt x="1416147" y="703385"/>
                      <a:pt x="1417255" y="721035"/>
                      <a:pt x="1406769" y="731520"/>
                    </a:cubicBezTo>
                    <a:lnTo>
                      <a:pt x="1378633" y="759655"/>
                    </a:lnTo>
                    <a:lnTo>
                      <a:pt x="1350498" y="844061"/>
                    </a:lnTo>
                    <a:cubicBezTo>
                      <a:pt x="1345809" y="858129"/>
                      <a:pt x="1344655" y="873926"/>
                      <a:pt x="1336430" y="886264"/>
                    </a:cubicBezTo>
                    <a:cubicBezTo>
                      <a:pt x="1327052" y="900332"/>
                      <a:pt x="1315856" y="913345"/>
                      <a:pt x="1308295" y="928467"/>
                    </a:cubicBezTo>
                    <a:cubicBezTo>
                      <a:pt x="1271771" y="1001515"/>
                      <a:pt x="1321046" y="943850"/>
                      <a:pt x="1266092" y="998806"/>
                    </a:cubicBezTo>
                    <a:cubicBezTo>
                      <a:pt x="1261403" y="1012874"/>
                      <a:pt x="1258656" y="1027746"/>
                      <a:pt x="1252024" y="1041009"/>
                    </a:cubicBezTo>
                    <a:cubicBezTo>
                      <a:pt x="1244463" y="1056131"/>
                      <a:pt x="1230756" y="1067762"/>
                      <a:pt x="1223889" y="1083212"/>
                    </a:cubicBezTo>
                    <a:cubicBezTo>
                      <a:pt x="1211844" y="1110313"/>
                      <a:pt x="1205131" y="1139483"/>
                      <a:pt x="1195753" y="1167618"/>
                    </a:cubicBezTo>
                    <a:cubicBezTo>
                      <a:pt x="1191064" y="1181686"/>
                      <a:pt x="1192171" y="1199336"/>
                      <a:pt x="1181686" y="1209821"/>
                    </a:cubicBezTo>
                    <a:lnTo>
                      <a:pt x="1153550" y="1237957"/>
                    </a:lnTo>
                    <a:cubicBezTo>
                      <a:pt x="1114722" y="1354443"/>
                      <a:pt x="1141866" y="1297685"/>
                      <a:pt x="1069144" y="1406769"/>
                    </a:cubicBezTo>
                    <a:cubicBezTo>
                      <a:pt x="1059766" y="1420837"/>
                      <a:pt x="1057049" y="1443625"/>
                      <a:pt x="1041009" y="1448972"/>
                    </a:cubicBezTo>
                    <a:lnTo>
                      <a:pt x="998806" y="1463040"/>
                    </a:lnTo>
                    <a:cubicBezTo>
                      <a:pt x="989427" y="1472418"/>
                      <a:pt x="982043" y="1484351"/>
                      <a:pt x="970670" y="1491175"/>
                    </a:cubicBezTo>
                    <a:cubicBezTo>
                      <a:pt x="923451" y="1519506"/>
                      <a:pt x="884024" y="1498894"/>
                      <a:pt x="829993" y="1491175"/>
                    </a:cubicBezTo>
                    <a:cubicBezTo>
                      <a:pt x="755711" y="1466414"/>
                      <a:pt x="796016" y="1489446"/>
                      <a:pt x="731520" y="1392701"/>
                    </a:cubicBezTo>
                    <a:lnTo>
                      <a:pt x="703384" y="1350498"/>
                    </a:lnTo>
                    <a:cubicBezTo>
                      <a:pt x="692225" y="1294705"/>
                      <a:pt x="678146" y="1218513"/>
                      <a:pt x="661181" y="1167618"/>
                    </a:cubicBezTo>
                    <a:lnTo>
                      <a:pt x="633046" y="1083212"/>
                    </a:lnTo>
                    <a:lnTo>
                      <a:pt x="604910" y="998806"/>
                    </a:lnTo>
                    <a:cubicBezTo>
                      <a:pt x="600221" y="984738"/>
                      <a:pt x="601328" y="967088"/>
                      <a:pt x="590843" y="956603"/>
                    </a:cubicBezTo>
                    <a:lnTo>
                      <a:pt x="562707" y="928467"/>
                    </a:lnTo>
                    <a:cubicBezTo>
                      <a:pt x="553329" y="900332"/>
                      <a:pt x="555543" y="865032"/>
                      <a:pt x="534572" y="844061"/>
                    </a:cubicBezTo>
                    <a:cubicBezTo>
                      <a:pt x="515815" y="825304"/>
                      <a:pt x="493015" y="809861"/>
                      <a:pt x="478301" y="787790"/>
                    </a:cubicBezTo>
                    <a:cubicBezTo>
                      <a:pt x="457409" y="756451"/>
                      <a:pt x="450668" y="740362"/>
                      <a:pt x="422030" y="717452"/>
                    </a:cubicBezTo>
                    <a:cubicBezTo>
                      <a:pt x="408828" y="706890"/>
                      <a:pt x="393895" y="698695"/>
                      <a:pt x="379827" y="689317"/>
                    </a:cubicBezTo>
                    <a:cubicBezTo>
                      <a:pt x="339980" y="569770"/>
                      <a:pt x="395553" y="715525"/>
                      <a:pt x="337624" y="618978"/>
                    </a:cubicBezTo>
                    <a:cubicBezTo>
                      <a:pt x="329995" y="606263"/>
                      <a:pt x="330757" y="589738"/>
                      <a:pt x="323556" y="576775"/>
                    </a:cubicBezTo>
                    <a:cubicBezTo>
                      <a:pt x="320062" y="570486"/>
                      <a:pt x="267610" y="481310"/>
                      <a:pt x="239150" y="464234"/>
                    </a:cubicBezTo>
                    <a:cubicBezTo>
                      <a:pt x="226434" y="456605"/>
                      <a:pt x="211015" y="454855"/>
                      <a:pt x="196947" y="450166"/>
                    </a:cubicBezTo>
                    <a:cubicBezTo>
                      <a:pt x="61481" y="314700"/>
                      <a:pt x="205604" y="451466"/>
                      <a:pt x="98473" y="365760"/>
                    </a:cubicBezTo>
                    <a:cubicBezTo>
                      <a:pt x="88116" y="357474"/>
                      <a:pt x="81711" y="344448"/>
                      <a:pt x="70338" y="337624"/>
                    </a:cubicBezTo>
                    <a:cubicBezTo>
                      <a:pt x="57623" y="329995"/>
                      <a:pt x="42203" y="328246"/>
                      <a:pt x="28135" y="323557"/>
                    </a:cubicBezTo>
                    <a:lnTo>
                      <a:pt x="0" y="295421"/>
                    </a:lnTo>
                  </a:path>
                </a:pathLst>
              </a:custGeom>
              <a:noFill/>
              <a:ln w="12700">
                <a:solidFill>
                  <a:srgbClr val="FF8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1" name="TextBox 220">
            <a:extLst>
              <a:ext uri="{FF2B5EF4-FFF2-40B4-BE49-F238E27FC236}">
                <a16:creationId xmlns:a16="http://schemas.microsoft.com/office/drawing/2014/main" id="{E4595DEB-D9B9-8A49-988C-D5BFC02B90F2}"/>
              </a:ext>
            </a:extLst>
          </p:cNvPr>
          <p:cNvSpPr txBox="1"/>
          <p:nvPr/>
        </p:nvSpPr>
        <p:spPr>
          <a:xfrm>
            <a:off x="2865653" y="3858322"/>
            <a:ext cx="6145335" cy="830997"/>
          </a:xfrm>
          <a:prstGeom prst="rect">
            <a:avLst/>
          </a:prstGeom>
          <a:noFill/>
        </p:spPr>
        <p:txBody>
          <a:bodyPr wrap="square" rtlCol="0">
            <a:spAutoFit/>
          </a:bodyPr>
          <a:lstStyle/>
          <a:p>
            <a:pPr algn="ctr"/>
            <a:r>
              <a:rPr lang="en-US" sz="2400" dirty="0">
                <a:solidFill>
                  <a:srgbClr val="FF0000"/>
                </a:solidFill>
              </a:rPr>
              <a:t>How to choose the best polymer for the drug out of the different combinations?</a:t>
            </a:r>
          </a:p>
        </p:txBody>
      </p:sp>
      <p:cxnSp>
        <p:nvCxnSpPr>
          <p:cNvPr id="225" name="Straight Connector 224">
            <a:extLst>
              <a:ext uri="{FF2B5EF4-FFF2-40B4-BE49-F238E27FC236}">
                <a16:creationId xmlns:a16="http://schemas.microsoft.com/office/drawing/2014/main" id="{4520C42F-873D-F842-AFE4-8B8D45A9993F}"/>
              </a:ext>
            </a:extLst>
          </p:cNvPr>
          <p:cNvCxnSpPr>
            <a:cxnSpLocks/>
          </p:cNvCxnSpPr>
          <p:nvPr/>
        </p:nvCxnSpPr>
        <p:spPr>
          <a:xfrm flipH="1">
            <a:off x="2518282" y="2663264"/>
            <a:ext cx="1849004" cy="1425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04013A2B-9CA7-F54A-B196-B016896B0507}"/>
              </a:ext>
            </a:extLst>
          </p:cNvPr>
          <p:cNvCxnSpPr>
            <a:cxnSpLocks/>
          </p:cNvCxnSpPr>
          <p:nvPr/>
        </p:nvCxnSpPr>
        <p:spPr>
          <a:xfrm>
            <a:off x="7279225" y="2553764"/>
            <a:ext cx="1983428" cy="14040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1" name="Straight Arrow Connector 230">
            <a:extLst>
              <a:ext uri="{FF2B5EF4-FFF2-40B4-BE49-F238E27FC236}">
                <a16:creationId xmlns:a16="http://schemas.microsoft.com/office/drawing/2014/main" id="{C718C4DE-AE5E-8846-84AD-D0839444909C}"/>
              </a:ext>
            </a:extLst>
          </p:cNvPr>
          <p:cNvCxnSpPr>
            <a:cxnSpLocks/>
            <a:endCxn id="239" idx="0"/>
          </p:cNvCxnSpPr>
          <p:nvPr/>
        </p:nvCxnSpPr>
        <p:spPr>
          <a:xfrm flipH="1">
            <a:off x="2518282" y="4070177"/>
            <a:ext cx="678" cy="11429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5" name="Straight Arrow Connector 234">
            <a:extLst>
              <a:ext uri="{FF2B5EF4-FFF2-40B4-BE49-F238E27FC236}">
                <a16:creationId xmlns:a16="http://schemas.microsoft.com/office/drawing/2014/main" id="{2FB20612-E0C8-4D4D-9299-4A3D08F1F5E8}"/>
              </a:ext>
            </a:extLst>
          </p:cNvPr>
          <p:cNvCxnSpPr>
            <a:cxnSpLocks/>
          </p:cNvCxnSpPr>
          <p:nvPr/>
        </p:nvCxnSpPr>
        <p:spPr>
          <a:xfrm>
            <a:off x="9249005" y="3944203"/>
            <a:ext cx="0" cy="10645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9" name="TextBox 238">
            <a:extLst>
              <a:ext uri="{FF2B5EF4-FFF2-40B4-BE49-F238E27FC236}">
                <a16:creationId xmlns:a16="http://schemas.microsoft.com/office/drawing/2014/main" id="{7008DEE7-4FA4-8D45-A64E-8446667B911F}"/>
              </a:ext>
            </a:extLst>
          </p:cNvPr>
          <p:cNvSpPr txBox="1"/>
          <p:nvPr/>
        </p:nvSpPr>
        <p:spPr>
          <a:xfrm>
            <a:off x="1135862" y="5213083"/>
            <a:ext cx="2764840" cy="1200329"/>
          </a:xfrm>
          <a:prstGeom prst="rect">
            <a:avLst/>
          </a:prstGeom>
          <a:noFill/>
        </p:spPr>
        <p:txBody>
          <a:bodyPr wrap="square" rtlCol="0">
            <a:spAutoFit/>
          </a:bodyPr>
          <a:lstStyle/>
          <a:p>
            <a:pPr algn="ctr"/>
            <a:r>
              <a:rPr lang="en-US" dirty="0"/>
              <a:t>Do </a:t>
            </a:r>
            <a:r>
              <a:rPr lang="en-US" b="1" dirty="0"/>
              <a:t>experiments</a:t>
            </a:r>
            <a:r>
              <a:rPr lang="en-US" dirty="0"/>
              <a:t> on all combinations.</a:t>
            </a:r>
          </a:p>
          <a:p>
            <a:pPr marL="285750" indent="-285750" algn="ctr">
              <a:buFontTx/>
              <a:buChar char="-"/>
            </a:pPr>
            <a:r>
              <a:rPr lang="en-US" dirty="0"/>
              <a:t>Very tedious</a:t>
            </a:r>
          </a:p>
          <a:p>
            <a:pPr marL="285750" indent="-285750" algn="ctr">
              <a:buFontTx/>
              <a:buChar char="-"/>
            </a:pPr>
            <a:r>
              <a:rPr lang="en-US" dirty="0"/>
              <a:t>Time consuming</a:t>
            </a:r>
          </a:p>
        </p:txBody>
      </p:sp>
      <p:sp>
        <p:nvSpPr>
          <p:cNvPr id="240" name="TextBox 239">
            <a:extLst>
              <a:ext uri="{FF2B5EF4-FFF2-40B4-BE49-F238E27FC236}">
                <a16:creationId xmlns:a16="http://schemas.microsoft.com/office/drawing/2014/main" id="{D0B16B16-C86E-2E42-AA26-5FAD5F649750}"/>
              </a:ext>
            </a:extLst>
          </p:cNvPr>
          <p:cNvSpPr txBox="1"/>
          <p:nvPr/>
        </p:nvSpPr>
        <p:spPr>
          <a:xfrm>
            <a:off x="7895781" y="5084670"/>
            <a:ext cx="2706448" cy="1477328"/>
          </a:xfrm>
          <a:prstGeom prst="rect">
            <a:avLst/>
          </a:prstGeom>
          <a:noFill/>
        </p:spPr>
        <p:txBody>
          <a:bodyPr wrap="square" rtlCol="0">
            <a:spAutoFit/>
          </a:bodyPr>
          <a:lstStyle/>
          <a:p>
            <a:pPr algn="ctr"/>
            <a:r>
              <a:rPr lang="en-US" dirty="0"/>
              <a:t>Use </a:t>
            </a:r>
            <a:r>
              <a:rPr lang="en-US" b="1" dirty="0"/>
              <a:t>Machine Learning </a:t>
            </a:r>
            <a:r>
              <a:rPr lang="en-US" dirty="0"/>
              <a:t>tools for making predictions.</a:t>
            </a:r>
          </a:p>
          <a:p>
            <a:pPr marL="285750" indent="-285750" algn="ctr">
              <a:buFontTx/>
              <a:buChar char="-"/>
            </a:pPr>
            <a:r>
              <a:rPr lang="en-US" dirty="0"/>
              <a:t>Easy</a:t>
            </a:r>
          </a:p>
          <a:p>
            <a:pPr marL="285750" indent="-285750" algn="ctr">
              <a:buFontTx/>
              <a:buChar char="-"/>
            </a:pPr>
            <a:r>
              <a:rPr lang="en-US" dirty="0"/>
              <a:t>Saves time</a:t>
            </a:r>
          </a:p>
        </p:txBody>
      </p:sp>
      <p:sp>
        <p:nvSpPr>
          <p:cNvPr id="242" name="Smiley Face 241">
            <a:extLst>
              <a:ext uri="{FF2B5EF4-FFF2-40B4-BE49-F238E27FC236}">
                <a16:creationId xmlns:a16="http://schemas.microsoft.com/office/drawing/2014/main" id="{F3CD353D-40D3-AE41-8656-3051AADDF63B}"/>
              </a:ext>
            </a:extLst>
          </p:cNvPr>
          <p:cNvSpPr/>
          <p:nvPr/>
        </p:nvSpPr>
        <p:spPr>
          <a:xfrm>
            <a:off x="1525852" y="4245694"/>
            <a:ext cx="902772" cy="810850"/>
          </a:xfrm>
          <a:prstGeom prst="smileyFace">
            <a:avLst>
              <a:gd name="adj" fmla="val -4653"/>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43" name="Smiley Face 242">
            <a:extLst>
              <a:ext uri="{FF2B5EF4-FFF2-40B4-BE49-F238E27FC236}">
                <a16:creationId xmlns:a16="http://schemas.microsoft.com/office/drawing/2014/main" id="{F9BCEB7F-E824-E54B-BF3E-663AA4A09ADA}"/>
              </a:ext>
            </a:extLst>
          </p:cNvPr>
          <p:cNvSpPr/>
          <p:nvPr/>
        </p:nvSpPr>
        <p:spPr>
          <a:xfrm>
            <a:off x="9394043" y="4148455"/>
            <a:ext cx="902772" cy="810850"/>
          </a:xfrm>
          <a:prstGeom prst="smileyFace">
            <a:avLst>
              <a:gd name="adj" fmla="val 4653"/>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406202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21"/>
                                        </p:tgtEl>
                                        <p:attrNameLst>
                                          <p:attrName>style.visibility</p:attrName>
                                        </p:attrNameLst>
                                      </p:cBhvr>
                                      <p:to>
                                        <p:strVal val="visible"/>
                                      </p:to>
                                    </p:set>
                                    <p:anim calcmode="lin" valueType="num">
                                      <p:cBhvr additive="base">
                                        <p:cTn id="31" dur="500" fill="hold"/>
                                        <p:tgtEl>
                                          <p:spTgt spid="221"/>
                                        </p:tgtEl>
                                        <p:attrNameLst>
                                          <p:attrName>ppt_x</p:attrName>
                                        </p:attrNameLst>
                                      </p:cBhvr>
                                      <p:tavLst>
                                        <p:tav tm="0">
                                          <p:val>
                                            <p:strVal val="#ppt_x"/>
                                          </p:val>
                                        </p:tav>
                                        <p:tav tm="100000">
                                          <p:val>
                                            <p:strVal val="#ppt_x"/>
                                          </p:val>
                                        </p:tav>
                                      </p:tavLst>
                                    </p:anim>
                                    <p:anim calcmode="lin" valueType="num">
                                      <p:cBhvr additive="base">
                                        <p:cTn id="32" dur="500" fill="hold"/>
                                        <p:tgtEl>
                                          <p:spTgt spid="22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2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31"/>
                                        </p:tgtEl>
                                        <p:attrNameLst>
                                          <p:attrName>style.visibility</p:attrName>
                                        </p:attrNameLst>
                                      </p:cBhvr>
                                      <p:to>
                                        <p:strVal val="visible"/>
                                      </p:to>
                                    </p:set>
                                  </p:childTnLst>
                                </p:cTn>
                              </p:par>
                            </p:childTnLst>
                          </p:cTn>
                        </p:par>
                        <p:par>
                          <p:cTn id="39" fill="hold">
                            <p:stCondLst>
                              <p:cond delay="0"/>
                            </p:stCondLst>
                            <p:childTnLst>
                              <p:par>
                                <p:cTn id="40" presetID="1" presetClass="entr" presetSubtype="0" fill="hold" grpId="0" nodeType="afterEffect">
                                  <p:stCondLst>
                                    <p:cond delay="0"/>
                                  </p:stCondLst>
                                  <p:childTnLst>
                                    <p:set>
                                      <p:cBhvr>
                                        <p:cTn id="41" dur="1" fill="hold">
                                          <p:stCondLst>
                                            <p:cond delay="0"/>
                                          </p:stCondLst>
                                        </p:cTn>
                                        <p:tgtEl>
                                          <p:spTgt spid="239"/>
                                        </p:tgtEl>
                                        <p:attrNameLst>
                                          <p:attrName>style.visibility</p:attrName>
                                        </p:attrNameLst>
                                      </p:cBhvr>
                                      <p:to>
                                        <p:strVal val="visible"/>
                                      </p:to>
                                    </p:set>
                                  </p:childTnLst>
                                </p:cTn>
                              </p:par>
                              <p:par>
                                <p:cTn id="42" presetID="9" presetClass="entr" presetSubtype="0" fill="hold" grpId="0" nodeType="withEffect">
                                  <p:stCondLst>
                                    <p:cond delay="0"/>
                                  </p:stCondLst>
                                  <p:childTnLst>
                                    <p:set>
                                      <p:cBhvr>
                                        <p:cTn id="43" dur="1" fill="hold">
                                          <p:stCondLst>
                                            <p:cond delay="0"/>
                                          </p:stCondLst>
                                        </p:cTn>
                                        <p:tgtEl>
                                          <p:spTgt spid="242"/>
                                        </p:tgtEl>
                                        <p:attrNameLst>
                                          <p:attrName>style.visibility</p:attrName>
                                        </p:attrNameLst>
                                      </p:cBhvr>
                                      <p:to>
                                        <p:strVal val="visible"/>
                                      </p:to>
                                    </p:set>
                                    <p:animEffect transition="in" filter="dissolve">
                                      <p:cBhvr>
                                        <p:cTn id="44" dur="500"/>
                                        <p:tgtEl>
                                          <p:spTgt spid="242"/>
                                        </p:tgtEl>
                                      </p:cBhvr>
                                    </p:animEffec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2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35"/>
                                        </p:tgtEl>
                                        <p:attrNameLst>
                                          <p:attrName>style.visibility</p:attrName>
                                        </p:attrNameLst>
                                      </p:cBhvr>
                                      <p:to>
                                        <p:strVal val="visible"/>
                                      </p:to>
                                    </p:set>
                                  </p:childTnLst>
                                </p:cTn>
                              </p:par>
                            </p:childTnLst>
                          </p:cTn>
                        </p:par>
                        <p:par>
                          <p:cTn id="51" fill="hold">
                            <p:stCondLst>
                              <p:cond delay="0"/>
                            </p:stCondLst>
                            <p:childTnLst>
                              <p:par>
                                <p:cTn id="52" presetID="1" presetClass="entr" presetSubtype="0" fill="hold" grpId="0" nodeType="afterEffect">
                                  <p:stCondLst>
                                    <p:cond delay="0"/>
                                  </p:stCondLst>
                                  <p:childTnLst>
                                    <p:set>
                                      <p:cBhvr>
                                        <p:cTn id="53" dur="1" fill="hold">
                                          <p:stCondLst>
                                            <p:cond delay="0"/>
                                          </p:stCondLst>
                                        </p:cTn>
                                        <p:tgtEl>
                                          <p:spTgt spid="240"/>
                                        </p:tgtEl>
                                        <p:attrNameLst>
                                          <p:attrName>style.visibility</p:attrName>
                                        </p:attrNameLst>
                                      </p:cBhvr>
                                      <p:to>
                                        <p:strVal val="visible"/>
                                      </p:to>
                                    </p:set>
                                  </p:childTnLst>
                                </p:cTn>
                              </p:par>
                              <p:par>
                                <p:cTn id="54" presetID="9" presetClass="entr" presetSubtype="0" fill="hold" grpId="0" nodeType="withEffect">
                                  <p:stCondLst>
                                    <p:cond delay="0"/>
                                  </p:stCondLst>
                                  <p:childTnLst>
                                    <p:set>
                                      <p:cBhvr>
                                        <p:cTn id="55" dur="1" fill="hold">
                                          <p:stCondLst>
                                            <p:cond delay="0"/>
                                          </p:stCondLst>
                                        </p:cTn>
                                        <p:tgtEl>
                                          <p:spTgt spid="243"/>
                                        </p:tgtEl>
                                        <p:attrNameLst>
                                          <p:attrName>style.visibility</p:attrName>
                                        </p:attrNameLst>
                                      </p:cBhvr>
                                      <p:to>
                                        <p:strVal val="visible"/>
                                      </p:to>
                                    </p:set>
                                    <p:animEffect transition="in" filter="dissolve">
                                      <p:cBhvr>
                                        <p:cTn id="56" dur="500"/>
                                        <p:tgtEl>
                                          <p:spTgt spid="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104" grpId="0"/>
      <p:bldP spid="221" grpId="0"/>
      <p:bldP spid="239" grpId="0"/>
      <p:bldP spid="240" grpId="0"/>
      <p:bldP spid="242" grpId="0" animBg="1"/>
      <p:bldP spid="24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10E25700-EDA9-BC46-8FCE-6F6AE12D5614}"/>
              </a:ext>
            </a:extLst>
          </p:cNvPr>
          <p:cNvSpPr txBox="1">
            <a:spLocks/>
          </p:cNvSpPr>
          <p:nvPr/>
        </p:nvSpPr>
        <p:spPr>
          <a:xfrm>
            <a:off x="681038" y="142875"/>
            <a:ext cx="10515600" cy="83978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rgbClr val="C00000"/>
                </a:solidFill>
                <a:latin typeface="Times New Roman" panose="02020603050405020304" pitchFamily="18" charset="0"/>
                <a:cs typeface="Times New Roman" panose="02020603050405020304" pitchFamily="18" charset="0"/>
              </a:rPr>
              <a:t>PLAN OF ACTION</a:t>
            </a:r>
          </a:p>
        </p:txBody>
      </p:sp>
      <p:sp>
        <p:nvSpPr>
          <p:cNvPr id="18" name="TextBox 17">
            <a:extLst>
              <a:ext uri="{FF2B5EF4-FFF2-40B4-BE49-F238E27FC236}">
                <a16:creationId xmlns:a16="http://schemas.microsoft.com/office/drawing/2014/main" id="{A6B5F731-4348-FA42-B87F-99ECD98AF325}"/>
              </a:ext>
            </a:extLst>
          </p:cNvPr>
          <p:cNvSpPr txBox="1"/>
          <p:nvPr/>
        </p:nvSpPr>
        <p:spPr>
          <a:xfrm>
            <a:off x="2250888" y="846183"/>
            <a:ext cx="7797634" cy="830997"/>
          </a:xfrm>
          <a:prstGeom prst="rect">
            <a:avLst/>
          </a:prstGeom>
          <a:noFill/>
        </p:spPr>
        <p:txBody>
          <a:bodyPr wrap="square" rtlCol="0">
            <a:spAutoFit/>
          </a:bodyPr>
          <a:lstStyle/>
          <a:p>
            <a:pPr algn="ctr"/>
            <a:r>
              <a:rPr lang="en-US" sz="2400" b="1" dirty="0">
                <a:solidFill>
                  <a:srgbClr val="FF0000"/>
                </a:solidFill>
              </a:rPr>
              <a:t>Use of ML for finding the most suitable polymer for the drug – ‘Nifedipine’</a:t>
            </a:r>
          </a:p>
        </p:txBody>
      </p:sp>
      <p:cxnSp>
        <p:nvCxnSpPr>
          <p:cNvPr id="19" name="Straight Arrow Connector 18">
            <a:extLst>
              <a:ext uri="{FF2B5EF4-FFF2-40B4-BE49-F238E27FC236}">
                <a16:creationId xmlns:a16="http://schemas.microsoft.com/office/drawing/2014/main" id="{CEF8D43A-7D99-4B42-9313-6BA0ABAF1478}"/>
              </a:ext>
            </a:extLst>
          </p:cNvPr>
          <p:cNvCxnSpPr>
            <a:cxnSpLocks/>
          </p:cNvCxnSpPr>
          <p:nvPr/>
        </p:nvCxnSpPr>
        <p:spPr>
          <a:xfrm flipH="1">
            <a:off x="1555844" y="1486616"/>
            <a:ext cx="1390087" cy="24799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E517EB5-6712-5447-BB35-C1BA86648374}"/>
              </a:ext>
            </a:extLst>
          </p:cNvPr>
          <p:cNvCxnSpPr>
            <a:cxnSpLocks/>
          </p:cNvCxnSpPr>
          <p:nvPr/>
        </p:nvCxnSpPr>
        <p:spPr>
          <a:xfrm>
            <a:off x="5938838" y="1753245"/>
            <a:ext cx="0" cy="80755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A0BBFF3-5909-5E45-BFC8-583B79DF3580}"/>
              </a:ext>
            </a:extLst>
          </p:cNvPr>
          <p:cNvCxnSpPr>
            <a:cxnSpLocks/>
          </p:cNvCxnSpPr>
          <p:nvPr/>
        </p:nvCxnSpPr>
        <p:spPr>
          <a:xfrm>
            <a:off x="5953992" y="3987547"/>
            <a:ext cx="0" cy="80755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39208E1B-0F9D-594D-8683-5562B6FE00FF}"/>
              </a:ext>
            </a:extLst>
          </p:cNvPr>
          <p:cNvSpPr txBox="1"/>
          <p:nvPr/>
        </p:nvSpPr>
        <p:spPr>
          <a:xfrm>
            <a:off x="4581096" y="5006485"/>
            <a:ext cx="2764840" cy="923330"/>
          </a:xfrm>
          <a:prstGeom prst="rect">
            <a:avLst/>
          </a:prstGeom>
          <a:noFill/>
        </p:spPr>
        <p:txBody>
          <a:bodyPr wrap="square" rtlCol="0">
            <a:spAutoFit/>
          </a:bodyPr>
          <a:lstStyle/>
          <a:p>
            <a:pPr algn="ctr"/>
            <a:r>
              <a:rPr lang="en-US" dirty="0"/>
              <a:t>Predict the missing relevant parameters, using the other available parameters.</a:t>
            </a:r>
          </a:p>
        </p:txBody>
      </p:sp>
      <p:cxnSp>
        <p:nvCxnSpPr>
          <p:cNvPr id="30" name="Straight Arrow Connector 29">
            <a:extLst>
              <a:ext uri="{FF2B5EF4-FFF2-40B4-BE49-F238E27FC236}">
                <a16:creationId xmlns:a16="http://schemas.microsoft.com/office/drawing/2014/main" id="{2DCEE53D-59EE-1F48-9171-A3351577C9E8}"/>
              </a:ext>
            </a:extLst>
          </p:cNvPr>
          <p:cNvCxnSpPr>
            <a:cxnSpLocks/>
          </p:cNvCxnSpPr>
          <p:nvPr/>
        </p:nvCxnSpPr>
        <p:spPr>
          <a:xfrm>
            <a:off x="9158389" y="1486616"/>
            <a:ext cx="1254853" cy="3270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623EAB31-2210-8448-A56D-61430677D95E}"/>
              </a:ext>
            </a:extLst>
          </p:cNvPr>
          <p:cNvSpPr txBox="1"/>
          <p:nvPr/>
        </p:nvSpPr>
        <p:spPr>
          <a:xfrm>
            <a:off x="8543498" y="1944317"/>
            <a:ext cx="3336324" cy="1631216"/>
          </a:xfrm>
          <a:prstGeom prst="rect">
            <a:avLst/>
          </a:prstGeom>
          <a:noFill/>
        </p:spPr>
        <p:txBody>
          <a:bodyPr wrap="square" rtlCol="0">
            <a:spAutoFit/>
          </a:bodyPr>
          <a:lstStyle/>
          <a:p>
            <a:pPr algn="ctr"/>
            <a:r>
              <a:rPr lang="en-US" sz="2000" b="1" dirty="0">
                <a:solidFill>
                  <a:srgbClr val="0070C0"/>
                </a:solidFill>
              </a:rPr>
              <a:t>Required Data Is Not Available + Some Other Data Required To Predict The Relevant Data Is Also Not Available</a:t>
            </a:r>
          </a:p>
        </p:txBody>
      </p:sp>
      <p:sp>
        <p:nvSpPr>
          <p:cNvPr id="35" name="TextBox 34">
            <a:extLst>
              <a:ext uri="{FF2B5EF4-FFF2-40B4-BE49-F238E27FC236}">
                <a16:creationId xmlns:a16="http://schemas.microsoft.com/office/drawing/2014/main" id="{20DE47E9-4023-124F-888A-D098CF0C728B}"/>
              </a:ext>
            </a:extLst>
          </p:cNvPr>
          <p:cNvSpPr txBox="1"/>
          <p:nvPr/>
        </p:nvSpPr>
        <p:spPr>
          <a:xfrm>
            <a:off x="8969721" y="4492989"/>
            <a:ext cx="2764840" cy="923330"/>
          </a:xfrm>
          <a:prstGeom prst="rect">
            <a:avLst/>
          </a:prstGeom>
          <a:noFill/>
        </p:spPr>
        <p:txBody>
          <a:bodyPr wrap="square" rtlCol="0">
            <a:spAutoFit/>
          </a:bodyPr>
          <a:lstStyle/>
          <a:p>
            <a:pPr algn="ctr"/>
            <a:r>
              <a:rPr lang="en-US" dirty="0"/>
              <a:t>Perform few experiments to find the values of the easily obtainable data.</a:t>
            </a:r>
          </a:p>
        </p:txBody>
      </p:sp>
      <p:cxnSp>
        <p:nvCxnSpPr>
          <p:cNvPr id="36" name="Straight Arrow Connector 35">
            <a:extLst>
              <a:ext uri="{FF2B5EF4-FFF2-40B4-BE49-F238E27FC236}">
                <a16:creationId xmlns:a16="http://schemas.microsoft.com/office/drawing/2014/main" id="{3A05DAF6-3517-DC45-8F19-89AB1BF162EE}"/>
              </a:ext>
            </a:extLst>
          </p:cNvPr>
          <p:cNvCxnSpPr>
            <a:cxnSpLocks/>
          </p:cNvCxnSpPr>
          <p:nvPr/>
        </p:nvCxnSpPr>
        <p:spPr>
          <a:xfrm>
            <a:off x="10352141" y="3638364"/>
            <a:ext cx="0" cy="80755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D9D5974E-C3E2-814B-A8A8-9B7338EA62FA}"/>
              </a:ext>
            </a:extLst>
          </p:cNvPr>
          <p:cNvSpPr txBox="1"/>
          <p:nvPr/>
        </p:nvSpPr>
        <p:spPr>
          <a:xfrm>
            <a:off x="9003526" y="6373466"/>
            <a:ext cx="2764840" cy="369332"/>
          </a:xfrm>
          <a:prstGeom prst="rect">
            <a:avLst/>
          </a:prstGeom>
          <a:noFill/>
        </p:spPr>
        <p:txBody>
          <a:bodyPr wrap="square" rtlCol="0">
            <a:spAutoFit/>
          </a:bodyPr>
          <a:lstStyle/>
          <a:p>
            <a:pPr algn="ctr"/>
            <a:r>
              <a:rPr lang="en-US" dirty="0"/>
              <a:t>Predict the required data</a:t>
            </a:r>
          </a:p>
        </p:txBody>
      </p:sp>
      <p:cxnSp>
        <p:nvCxnSpPr>
          <p:cNvPr id="38" name="Straight Arrow Connector 37">
            <a:extLst>
              <a:ext uri="{FF2B5EF4-FFF2-40B4-BE49-F238E27FC236}">
                <a16:creationId xmlns:a16="http://schemas.microsoft.com/office/drawing/2014/main" id="{C122F392-970A-5E4B-8A09-FDCEC1914360}"/>
              </a:ext>
            </a:extLst>
          </p:cNvPr>
          <p:cNvCxnSpPr>
            <a:cxnSpLocks/>
          </p:cNvCxnSpPr>
          <p:nvPr/>
        </p:nvCxnSpPr>
        <p:spPr>
          <a:xfrm>
            <a:off x="10363990" y="5478405"/>
            <a:ext cx="0" cy="80755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56284D2D-B5AA-8640-8086-D599286C5208}"/>
              </a:ext>
            </a:extLst>
          </p:cNvPr>
          <p:cNvSpPr/>
          <p:nvPr/>
        </p:nvSpPr>
        <p:spPr>
          <a:xfrm>
            <a:off x="73654" y="4972247"/>
            <a:ext cx="3134436" cy="1477328"/>
          </a:xfrm>
          <a:prstGeom prst="rect">
            <a:avLst/>
          </a:prstGeom>
        </p:spPr>
        <p:txBody>
          <a:bodyPr wrap="square">
            <a:spAutoFit/>
          </a:bodyPr>
          <a:lstStyle/>
          <a:p>
            <a:pPr algn="ctr"/>
            <a:r>
              <a:rPr lang="en-US" dirty="0"/>
              <a:t>Use these relevant parameters in the context to Drug Delivery, and make predictions about the most suitable polymer for Nifedipine.</a:t>
            </a:r>
          </a:p>
        </p:txBody>
      </p:sp>
      <p:cxnSp>
        <p:nvCxnSpPr>
          <p:cNvPr id="40" name="Straight Arrow Connector 39">
            <a:extLst>
              <a:ext uri="{FF2B5EF4-FFF2-40B4-BE49-F238E27FC236}">
                <a16:creationId xmlns:a16="http://schemas.microsoft.com/office/drawing/2014/main" id="{F75CBFBC-8D34-E54B-98A2-9207072AEF18}"/>
              </a:ext>
            </a:extLst>
          </p:cNvPr>
          <p:cNvCxnSpPr>
            <a:cxnSpLocks/>
          </p:cNvCxnSpPr>
          <p:nvPr/>
        </p:nvCxnSpPr>
        <p:spPr>
          <a:xfrm>
            <a:off x="1640872" y="3942381"/>
            <a:ext cx="0" cy="80755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AED574C7-6695-BB49-B34D-EA6246C2CE1A}"/>
              </a:ext>
            </a:extLst>
          </p:cNvPr>
          <p:cNvSpPr/>
          <p:nvPr/>
        </p:nvSpPr>
        <p:spPr>
          <a:xfrm>
            <a:off x="73654" y="2903646"/>
            <a:ext cx="2979762" cy="923330"/>
          </a:xfrm>
          <a:prstGeom prst="rect">
            <a:avLst/>
          </a:prstGeom>
        </p:spPr>
        <p:txBody>
          <a:bodyPr wrap="square">
            <a:spAutoFit/>
          </a:bodyPr>
          <a:lstStyle/>
          <a:p>
            <a:pPr marL="285750" indent="-285750" algn="ctr">
              <a:buFontTx/>
              <a:buChar char="-"/>
            </a:pPr>
            <a:r>
              <a:rPr lang="en-US" b="1" dirty="0" err="1"/>
              <a:t>Tg</a:t>
            </a:r>
            <a:r>
              <a:rPr lang="en-US" b="1" dirty="0"/>
              <a:t> (Glass Transition Temperature)</a:t>
            </a:r>
          </a:p>
          <a:p>
            <a:pPr marL="285750" indent="-285750" algn="ctr">
              <a:buFontTx/>
              <a:buChar char="-"/>
            </a:pPr>
            <a:r>
              <a:rPr lang="en-US" b="1" dirty="0"/>
              <a:t>Sol (Solubility Parameter)</a:t>
            </a:r>
          </a:p>
        </p:txBody>
      </p:sp>
      <p:grpSp>
        <p:nvGrpSpPr>
          <p:cNvPr id="2" name="Group 1">
            <a:extLst>
              <a:ext uri="{FF2B5EF4-FFF2-40B4-BE49-F238E27FC236}">
                <a16:creationId xmlns:a16="http://schemas.microsoft.com/office/drawing/2014/main" id="{72A2F90B-4BE2-AA43-9366-8828E62F96BD}"/>
              </a:ext>
            </a:extLst>
          </p:cNvPr>
          <p:cNvGrpSpPr/>
          <p:nvPr/>
        </p:nvGrpSpPr>
        <p:grpSpPr>
          <a:xfrm>
            <a:off x="173424" y="1813660"/>
            <a:ext cx="2764840" cy="938210"/>
            <a:chOff x="173424" y="1813660"/>
            <a:chExt cx="2764840" cy="938210"/>
          </a:xfrm>
        </p:grpSpPr>
        <p:sp>
          <p:nvSpPr>
            <p:cNvPr id="24" name="TextBox 23">
              <a:extLst>
                <a:ext uri="{FF2B5EF4-FFF2-40B4-BE49-F238E27FC236}">
                  <a16:creationId xmlns:a16="http://schemas.microsoft.com/office/drawing/2014/main" id="{C512B06D-9634-7946-821C-54A3E936A712}"/>
                </a:ext>
              </a:extLst>
            </p:cNvPr>
            <p:cNvSpPr txBox="1"/>
            <p:nvPr/>
          </p:nvSpPr>
          <p:spPr>
            <a:xfrm>
              <a:off x="173424" y="1944317"/>
              <a:ext cx="2764840" cy="707886"/>
            </a:xfrm>
            <a:prstGeom prst="rect">
              <a:avLst/>
            </a:prstGeom>
            <a:noFill/>
          </p:spPr>
          <p:txBody>
            <a:bodyPr wrap="square" rtlCol="0">
              <a:spAutoFit/>
            </a:bodyPr>
            <a:lstStyle/>
            <a:p>
              <a:pPr algn="ctr"/>
              <a:r>
                <a:rPr lang="en-US" sz="2000" b="1" dirty="0">
                  <a:solidFill>
                    <a:srgbClr val="0070C0"/>
                  </a:solidFill>
                </a:rPr>
                <a:t>Required Data Is Available</a:t>
              </a:r>
            </a:p>
          </p:txBody>
        </p:sp>
        <p:sp>
          <p:nvSpPr>
            <p:cNvPr id="42" name="Frame 41">
              <a:extLst>
                <a:ext uri="{FF2B5EF4-FFF2-40B4-BE49-F238E27FC236}">
                  <a16:creationId xmlns:a16="http://schemas.microsoft.com/office/drawing/2014/main" id="{A6843E3C-0F19-CF41-8863-36E6B1D02B23}"/>
                </a:ext>
              </a:extLst>
            </p:cNvPr>
            <p:cNvSpPr/>
            <p:nvPr/>
          </p:nvSpPr>
          <p:spPr>
            <a:xfrm>
              <a:off x="286603" y="1813660"/>
              <a:ext cx="2651661" cy="938210"/>
            </a:xfrm>
            <a:prstGeom prst="frame">
              <a:avLst>
                <a:gd name="adj1" fmla="val 3772"/>
              </a:avLst>
            </a:prstGeom>
            <a:solidFill>
              <a:srgbClr val="945200"/>
            </a:solidFill>
            <a:ln>
              <a:solidFill>
                <a:srgbClr val="945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43" name="Frame 42">
            <a:extLst>
              <a:ext uri="{FF2B5EF4-FFF2-40B4-BE49-F238E27FC236}">
                <a16:creationId xmlns:a16="http://schemas.microsoft.com/office/drawing/2014/main" id="{C33EE418-5262-9445-9EC7-A0A6F50F55FD}"/>
              </a:ext>
            </a:extLst>
          </p:cNvPr>
          <p:cNvSpPr/>
          <p:nvPr/>
        </p:nvSpPr>
        <p:spPr>
          <a:xfrm>
            <a:off x="122387" y="4917655"/>
            <a:ext cx="3085703" cy="1595594"/>
          </a:xfrm>
          <a:prstGeom prst="frame">
            <a:avLst>
              <a:gd name="adj1" fmla="val 351"/>
            </a:avLst>
          </a:prstGeom>
          <a:solidFill>
            <a:srgbClr val="945200"/>
          </a:solidFill>
          <a:ln>
            <a:solidFill>
              <a:srgbClr val="945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3" name="Group 2">
            <a:extLst>
              <a:ext uri="{FF2B5EF4-FFF2-40B4-BE49-F238E27FC236}">
                <a16:creationId xmlns:a16="http://schemas.microsoft.com/office/drawing/2014/main" id="{87F0901B-3F37-9D42-A5F2-A81FD4BCA3EC}"/>
              </a:ext>
            </a:extLst>
          </p:cNvPr>
          <p:cNvGrpSpPr/>
          <p:nvPr/>
        </p:nvGrpSpPr>
        <p:grpSpPr>
          <a:xfrm>
            <a:off x="4496240" y="2771761"/>
            <a:ext cx="2863344" cy="1092956"/>
            <a:chOff x="4496240" y="2771761"/>
            <a:chExt cx="2863344" cy="1092956"/>
          </a:xfrm>
        </p:grpSpPr>
        <p:sp>
          <p:nvSpPr>
            <p:cNvPr id="26" name="TextBox 25">
              <a:extLst>
                <a:ext uri="{FF2B5EF4-FFF2-40B4-BE49-F238E27FC236}">
                  <a16:creationId xmlns:a16="http://schemas.microsoft.com/office/drawing/2014/main" id="{F42AA52B-3C2A-CE4A-BB05-096D6BBCB70A}"/>
                </a:ext>
              </a:extLst>
            </p:cNvPr>
            <p:cNvSpPr txBox="1"/>
            <p:nvPr/>
          </p:nvSpPr>
          <p:spPr>
            <a:xfrm>
              <a:off x="4567028" y="2806850"/>
              <a:ext cx="2764840" cy="1015663"/>
            </a:xfrm>
            <a:prstGeom prst="rect">
              <a:avLst/>
            </a:prstGeom>
            <a:noFill/>
          </p:spPr>
          <p:txBody>
            <a:bodyPr wrap="square" rtlCol="0">
              <a:spAutoFit/>
            </a:bodyPr>
            <a:lstStyle/>
            <a:p>
              <a:pPr algn="ctr"/>
              <a:r>
                <a:rPr lang="en-US" sz="2000" b="1" dirty="0">
                  <a:solidFill>
                    <a:srgbClr val="0070C0"/>
                  </a:solidFill>
                </a:rPr>
                <a:t>Required Data Is Not Available, But Some Data Is Available.</a:t>
              </a:r>
            </a:p>
          </p:txBody>
        </p:sp>
        <p:sp>
          <p:nvSpPr>
            <p:cNvPr id="46" name="Frame 45">
              <a:extLst>
                <a:ext uri="{FF2B5EF4-FFF2-40B4-BE49-F238E27FC236}">
                  <a16:creationId xmlns:a16="http://schemas.microsoft.com/office/drawing/2014/main" id="{A9AFD0C5-D7E3-DE44-ABBC-2FCD454A3691}"/>
                </a:ext>
              </a:extLst>
            </p:cNvPr>
            <p:cNvSpPr/>
            <p:nvPr/>
          </p:nvSpPr>
          <p:spPr>
            <a:xfrm>
              <a:off x="4496240" y="2771761"/>
              <a:ext cx="2863344" cy="1092956"/>
            </a:xfrm>
            <a:prstGeom prst="frame">
              <a:avLst>
                <a:gd name="adj1" fmla="val 3772"/>
              </a:avLst>
            </a:prstGeom>
            <a:solidFill>
              <a:srgbClr val="945200"/>
            </a:solidFill>
            <a:ln>
              <a:solidFill>
                <a:srgbClr val="945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47" name="Frame 46">
            <a:extLst>
              <a:ext uri="{FF2B5EF4-FFF2-40B4-BE49-F238E27FC236}">
                <a16:creationId xmlns:a16="http://schemas.microsoft.com/office/drawing/2014/main" id="{B10EE55E-B87F-5B42-B544-51F5E9DB5B78}"/>
              </a:ext>
            </a:extLst>
          </p:cNvPr>
          <p:cNvSpPr/>
          <p:nvPr/>
        </p:nvSpPr>
        <p:spPr>
          <a:xfrm>
            <a:off x="8543498" y="1899883"/>
            <a:ext cx="3336324" cy="1701732"/>
          </a:xfrm>
          <a:prstGeom prst="frame">
            <a:avLst>
              <a:gd name="adj1" fmla="val 2168"/>
            </a:avLst>
          </a:prstGeom>
          <a:solidFill>
            <a:srgbClr val="945200"/>
          </a:solidFill>
          <a:ln>
            <a:solidFill>
              <a:srgbClr val="945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8" name="Frame 47">
            <a:extLst>
              <a:ext uri="{FF2B5EF4-FFF2-40B4-BE49-F238E27FC236}">
                <a16:creationId xmlns:a16="http://schemas.microsoft.com/office/drawing/2014/main" id="{82E48D1A-6C80-FC48-8E0C-F28C893C6537}"/>
              </a:ext>
            </a:extLst>
          </p:cNvPr>
          <p:cNvSpPr/>
          <p:nvPr/>
        </p:nvSpPr>
        <p:spPr>
          <a:xfrm>
            <a:off x="4496241" y="4967969"/>
            <a:ext cx="2863344" cy="1064341"/>
          </a:xfrm>
          <a:prstGeom prst="frame">
            <a:avLst>
              <a:gd name="adj1" fmla="val 351"/>
            </a:avLst>
          </a:prstGeom>
          <a:solidFill>
            <a:srgbClr val="945200"/>
          </a:solidFill>
          <a:ln>
            <a:solidFill>
              <a:srgbClr val="945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Frame 48">
            <a:extLst>
              <a:ext uri="{FF2B5EF4-FFF2-40B4-BE49-F238E27FC236}">
                <a16:creationId xmlns:a16="http://schemas.microsoft.com/office/drawing/2014/main" id="{A63E10BD-2662-DE4E-AB6B-3C1368E5CE40}"/>
              </a:ext>
            </a:extLst>
          </p:cNvPr>
          <p:cNvSpPr/>
          <p:nvPr/>
        </p:nvSpPr>
        <p:spPr>
          <a:xfrm>
            <a:off x="9030822" y="4482666"/>
            <a:ext cx="2641882" cy="933653"/>
          </a:xfrm>
          <a:prstGeom prst="frame">
            <a:avLst>
              <a:gd name="adj1" fmla="val 351"/>
            </a:avLst>
          </a:prstGeom>
          <a:solidFill>
            <a:srgbClr val="945200"/>
          </a:solidFill>
          <a:ln>
            <a:solidFill>
              <a:srgbClr val="945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0" name="Frame 49">
            <a:extLst>
              <a:ext uri="{FF2B5EF4-FFF2-40B4-BE49-F238E27FC236}">
                <a16:creationId xmlns:a16="http://schemas.microsoft.com/office/drawing/2014/main" id="{B2E0E3B2-7025-1740-92ED-26D425C95759}"/>
              </a:ext>
            </a:extLst>
          </p:cNvPr>
          <p:cNvSpPr/>
          <p:nvPr/>
        </p:nvSpPr>
        <p:spPr>
          <a:xfrm>
            <a:off x="9158389" y="6325829"/>
            <a:ext cx="2514315" cy="416969"/>
          </a:xfrm>
          <a:prstGeom prst="frame">
            <a:avLst>
              <a:gd name="adj1" fmla="val 351"/>
            </a:avLst>
          </a:prstGeom>
          <a:solidFill>
            <a:srgbClr val="945200"/>
          </a:solidFill>
          <a:ln>
            <a:solidFill>
              <a:srgbClr val="945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315535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36"/>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3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9"/>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3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3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3" grpId="0"/>
      <p:bldP spid="35" grpId="0"/>
      <p:bldP spid="37" grpId="0"/>
      <p:bldP spid="39" grpId="0"/>
      <p:bldP spid="41" grpId="0"/>
      <p:bldP spid="43" grpId="0" animBg="1"/>
      <p:bldP spid="47" grpId="0" animBg="1"/>
      <p:bldP spid="48" grpId="0" animBg="1"/>
      <p:bldP spid="49" grpId="0" animBg="1"/>
      <p:bldP spid="5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C3D2A-588F-5048-AEAB-6DC3CDB7540A}"/>
              </a:ext>
            </a:extLst>
          </p:cNvPr>
          <p:cNvSpPr txBox="1">
            <a:spLocks/>
          </p:cNvSpPr>
          <p:nvPr/>
        </p:nvSpPr>
        <p:spPr>
          <a:xfrm>
            <a:off x="263971" y="284932"/>
            <a:ext cx="5527964" cy="574577"/>
          </a:xfrm>
          <a:prstGeom prst="rect">
            <a:avLst/>
          </a:prstGeom>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solidFill>
                  <a:srgbClr val="C00000"/>
                </a:solidFill>
                <a:latin typeface="Times New Roman" panose="02020603050405020304" pitchFamily="18" charset="0"/>
                <a:cs typeface="Times New Roman" panose="02020603050405020304" pitchFamily="18" charset="0"/>
              </a:rPr>
              <a:t>PAST RESEARCH WORK</a:t>
            </a:r>
          </a:p>
        </p:txBody>
      </p:sp>
      <p:pic>
        <p:nvPicPr>
          <p:cNvPr id="4" name="Picture 3">
            <a:extLst>
              <a:ext uri="{FF2B5EF4-FFF2-40B4-BE49-F238E27FC236}">
                <a16:creationId xmlns:a16="http://schemas.microsoft.com/office/drawing/2014/main" id="{87747355-DFE3-E645-A1E7-8DB879158F53}"/>
              </a:ext>
            </a:extLst>
          </p:cNvPr>
          <p:cNvPicPr>
            <a:picLocks noChangeAspect="1"/>
          </p:cNvPicPr>
          <p:nvPr/>
        </p:nvPicPr>
        <p:blipFill>
          <a:blip r:embed="rId2"/>
          <a:stretch>
            <a:fillRect/>
          </a:stretch>
        </p:blipFill>
        <p:spPr>
          <a:xfrm>
            <a:off x="6098165" y="2155053"/>
            <a:ext cx="5942170" cy="4702947"/>
          </a:xfrm>
          <a:prstGeom prst="rect">
            <a:avLst/>
          </a:prstGeom>
        </p:spPr>
      </p:pic>
      <p:pic>
        <p:nvPicPr>
          <p:cNvPr id="5" name="Picture 4">
            <a:extLst>
              <a:ext uri="{FF2B5EF4-FFF2-40B4-BE49-F238E27FC236}">
                <a16:creationId xmlns:a16="http://schemas.microsoft.com/office/drawing/2014/main" id="{0908263A-5533-3340-917E-7551B3FBAC59}"/>
              </a:ext>
            </a:extLst>
          </p:cNvPr>
          <p:cNvPicPr>
            <a:picLocks noChangeAspect="1"/>
          </p:cNvPicPr>
          <p:nvPr/>
        </p:nvPicPr>
        <p:blipFill>
          <a:blip r:embed="rId3"/>
          <a:stretch>
            <a:fillRect/>
          </a:stretch>
        </p:blipFill>
        <p:spPr>
          <a:xfrm>
            <a:off x="5943600" y="0"/>
            <a:ext cx="6248400" cy="2155053"/>
          </a:xfrm>
          <a:prstGeom prst="rect">
            <a:avLst/>
          </a:prstGeom>
        </p:spPr>
      </p:pic>
      <p:sp>
        <p:nvSpPr>
          <p:cNvPr id="11" name="Rectangle 10">
            <a:extLst>
              <a:ext uri="{FF2B5EF4-FFF2-40B4-BE49-F238E27FC236}">
                <a16:creationId xmlns:a16="http://schemas.microsoft.com/office/drawing/2014/main" id="{49A9C441-35A5-C146-9B03-7B70F8832FE0}"/>
              </a:ext>
            </a:extLst>
          </p:cNvPr>
          <p:cNvSpPr/>
          <p:nvPr/>
        </p:nvSpPr>
        <p:spPr>
          <a:xfrm>
            <a:off x="263971" y="1063671"/>
            <a:ext cx="5527964" cy="5463034"/>
          </a:xfrm>
          <a:prstGeom prst="rect">
            <a:avLst/>
          </a:prstGeom>
        </p:spPr>
        <p:txBody>
          <a:bodyPr wrap="square">
            <a:spAutoFit/>
          </a:bodyPr>
          <a:lstStyle/>
          <a:p>
            <a:pPr algn="just">
              <a:spcAft>
                <a:spcPts val="600"/>
              </a:spcAft>
            </a:pPr>
            <a:r>
              <a:rPr lang="en-IN" sz="2400" b="1" dirty="0">
                <a:solidFill>
                  <a:srgbClr val="222222"/>
                </a:solidFill>
                <a:latin typeface="Palatino" pitchFamily="2" charset="77"/>
                <a:ea typeface="Times New Roman" panose="02020603050405020304" pitchFamily="18" charset="0"/>
                <a:cs typeface="Times New Roman" panose="02020603050405020304" pitchFamily="18" charset="0"/>
              </a:rPr>
              <a:t>Abstract</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algn="just">
              <a:spcAft>
                <a:spcPts val="0"/>
              </a:spcAft>
            </a:pPr>
            <a:r>
              <a:rPr lang="en-IN" sz="1600" dirty="0">
                <a:solidFill>
                  <a:srgbClr val="222222"/>
                </a:solidFill>
                <a:latin typeface="Palatino" pitchFamily="2" charset="77"/>
                <a:ea typeface="Times New Roman" panose="02020603050405020304" pitchFamily="18" charset="0"/>
                <a:cs typeface="Times New Roman" panose="02020603050405020304" pitchFamily="18" charset="0"/>
              </a:rPr>
              <a:t>The ability to efficiently design new and advanced dielectric polymers is hampered by the </a:t>
            </a:r>
            <a:r>
              <a:rPr lang="en-IN" sz="1600" dirty="0">
                <a:solidFill>
                  <a:srgbClr val="222222"/>
                </a:solidFill>
                <a:highlight>
                  <a:srgbClr val="FFFF00"/>
                </a:highlight>
                <a:latin typeface="Palatino" pitchFamily="2" charset="77"/>
                <a:ea typeface="Times New Roman" panose="02020603050405020304" pitchFamily="18" charset="0"/>
                <a:cs typeface="Times New Roman" panose="02020603050405020304" pitchFamily="18" charset="0"/>
              </a:rPr>
              <a:t>lack of sufficient, reliable data</a:t>
            </a:r>
            <a:r>
              <a:rPr lang="en-IN" sz="1600" dirty="0">
                <a:solidFill>
                  <a:srgbClr val="222222"/>
                </a:solidFill>
                <a:latin typeface="Palatino" pitchFamily="2" charset="77"/>
                <a:ea typeface="Times New Roman" panose="02020603050405020304" pitchFamily="18" charset="0"/>
                <a:cs typeface="Times New Roman" panose="02020603050405020304" pitchFamily="18" charset="0"/>
              </a:rPr>
              <a:t> on wide polymer chemical spaces and the difficulty of generating such data given time and computational/experimental constraints. Here, we address the issue of accelerating polymer dielectrics design by extracting learning models from data generated by accurate state-of-the-art first principles computations for polymers occupying an important part of the chemical subspace. The </a:t>
            </a:r>
            <a:r>
              <a:rPr lang="en-IN" sz="1600" dirty="0">
                <a:solidFill>
                  <a:srgbClr val="222222"/>
                </a:solidFill>
                <a:highlight>
                  <a:srgbClr val="FFFF00"/>
                </a:highlight>
                <a:latin typeface="Palatino" pitchFamily="2" charset="77"/>
                <a:ea typeface="Times New Roman" panose="02020603050405020304" pitchFamily="18" charset="0"/>
                <a:cs typeface="Times New Roman" panose="02020603050405020304" pitchFamily="18" charset="0"/>
              </a:rPr>
              <a:t>polymers are ‘fingerprinted’</a:t>
            </a:r>
            <a:r>
              <a:rPr lang="en-IN" sz="1600" dirty="0">
                <a:solidFill>
                  <a:srgbClr val="222222"/>
                </a:solidFill>
                <a:latin typeface="Palatino" pitchFamily="2" charset="77"/>
                <a:ea typeface="Times New Roman" panose="02020603050405020304" pitchFamily="18" charset="0"/>
                <a:cs typeface="Times New Roman" panose="02020603050405020304" pitchFamily="18" charset="0"/>
              </a:rPr>
              <a:t> as simple, easily attainable numerical representations, which are mapped to the properties of interest using a </a:t>
            </a:r>
            <a:r>
              <a:rPr lang="en-IN" sz="1600" dirty="0">
                <a:solidFill>
                  <a:srgbClr val="222222"/>
                </a:solidFill>
                <a:highlight>
                  <a:srgbClr val="00FF00"/>
                </a:highlight>
                <a:latin typeface="Palatino" pitchFamily="2" charset="77"/>
                <a:ea typeface="Times New Roman" panose="02020603050405020304" pitchFamily="18" charset="0"/>
                <a:cs typeface="Times New Roman" panose="02020603050405020304" pitchFamily="18" charset="0"/>
              </a:rPr>
              <a:t>machine learning algorithm</a:t>
            </a:r>
            <a:r>
              <a:rPr lang="en-IN" sz="1600" dirty="0">
                <a:solidFill>
                  <a:srgbClr val="222222"/>
                </a:solidFill>
                <a:latin typeface="Palatino" pitchFamily="2" charset="77"/>
                <a:ea typeface="Times New Roman" panose="02020603050405020304" pitchFamily="18" charset="0"/>
                <a:cs typeface="Times New Roman" panose="02020603050405020304" pitchFamily="18" charset="0"/>
              </a:rPr>
              <a:t> to develop an </a:t>
            </a:r>
            <a:r>
              <a:rPr lang="en-IN" sz="1600" dirty="0">
                <a:solidFill>
                  <a:srgbClr val="222222"/>
                </a:solidFill>
                <a:highlight>
                  <a:srgbClr val="FFFF00"/>
                </a:highlight>
                <a:latin typeface="Palatino" pitchFamily="2" charset="77"/>
                <a:ea typeface="Times New Roman" panose="02020603050405020304" pitchFamily="18" charset="0"/>
                <a:cs typeface="Times New Roman" panose="02020603050405020304" pitchFamily="18" charset="0"/>
              </a:rPr>
              <a:t>on-demand property prediction model.</a:t>
            </a:r>
            <a:r>
              <a:rPr lang="en-IN" sz="1600" dirty="0">
                <a:solidFill>
                  <a:srgbClr val="222222"/>
                </a:solidFill>
                <a:latin typeface="Palatino" pitchFamily="2" charset="77"/>
                <a:ea typeface="Times New Roman" panose="02020603050405020304" pitchFamily="18" charset="0"/>
                <a:cs typeface="Times New Roman" panose="02020603050405020304" pitchFamily="18" charset="0"/>
              </a:rPr>
              <a:t> Further, a </a:t>
            </a:r>
            <a:r>
              <a:rPr lang="en-IN" sz="1600" dirty="0">
                <a:solidFill>
                  <a:srgbClr val="222222"/>
                </a:solidFill>
                <a:highlight>
                  <a:srgbClr val="00FF00"/>
                </a:highlight>
                <a:latin typeface="Palatino" pitchFamily="2" charset="77"/>
                <a:ea typeface="Times New Roman" panose="02020603050405020304" pitchFamily="18" charset="0"/>
                <a:cs typeface="Times New Roman" panose="02020603050405020304" pitchFamily="18" charset="0"/>
              </a:rPr>
              <a:t>genetic algorithm</a:t>
            </a:r>
            <a:r>
              <a:rPr lang="en-IN" sz="1600" dirty="0">
                <a:solidFill>
                  <a:srgbClr val="222222"/>
                </a:solidFill>
                <a:latin typeface="Palatino" pitchFamily="2" charset="77"/>
                <a:ea typeface="Times New Roman" panose="02020603050405020304" pitchFamily="18" charset="0"/>
                <a:cs typeface="Times New Roman" panose="02020603050405020304" pitchFamily="18" charset="0"/>
              </a:rPr>
              <a:t> is utilised to optimise polymer constituent blocks in an evolutionary manner, thus directly leading to the </a:t>
            </a:r>
            <a:r>
              <a:rPr lang="en-IN" sz="1600" dirty="0">
                <a:solidFill>
                  <a:srgbClr val="222222"/>
                </a:solidFill>
                <a:highlight>
                  <a:srgbClr val="FFFF00"/>
                </a:highlight>
                <a:latin typeface="Palatino" pitchFamily="2" charset="77"/>
                <a:ea typeface="Times New Roman" panose="02020603050405020304" pitchFamily="18" charset="0"/>
                <a:cs typeface="Times New Roman" panose="02020603050405020304" pitchFamily="18" charset="0"/>
              </a:rPr>
              <a:t>design of polymers with given target properties.</a:t>
            </a:r>
            <a:r>
              <a:rPr lang="en-IN" sz="1600" dirty="0">
                <a:solidFill>
                  <a:srgbClr val="222222"/>
                </a:solidFill>
                <a:latin typeface="Palatino" pitchFamily="2" charset="77"/>
                <a:ea typeface="Times New Roman" panose="02020603050405020304" pitchFamily="18" charset="0"/>
                <a:cs typeface="Times New Roman" panose="02020603050405020304" pitchFamily="18" charset="0"/>
              </a:rPr>
              <a:t> While this philosophy of learning to make instant predictions and design is demonstrated here for the example of polymer dielectrics, it is equally applicable to other classes of materials as well.</a:t>
            </a:r>
          </a:p>
        </p:txBody>
      </p:sp>
    </p:spTree>
    <p:extLst>
      <p:ext uri="{BB962C8B-B14F-4D97-AF65-F5344CB8AC3E}">
        <p14:creationId xmlns:p14="http://schemas.microsoft.com/office/powerpoint/2010/main" val="1283546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29096-3FF3-8F4D-8A85-09D629F2BE31}"/>
              </a:ext>
            </a:extLst>
          </p:cNvPr>
          <p:cNvSpPr txBox="1">
            <a:spLocks/>
          </p:cNvSpPr>
          <p:nvPr/>
        </p:nvSpPr>
        <p:spPr>
          <a:xfrm>
            <a:off x="681038" y="142875"/>
            <a:ext cx="10515600" cy="83978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solidFill>
                  <a:srgbClr val="C00000"/>
                </a:solidFill>
                <a:latin typeface="Times New Roman" panose="02020603050405020304" pitchFamily="18" charset="0"/>
                <a:cs typeface="Times New Roman" panose="02020603050405020304" pitchFamily="18" charset="0"/>
              </a:rPr>
              <a:t>DATA COLLECTION</a:t>
            </a:r>
          </a:p>
        </p:txBody>
      </p:sp>
      <p:pic>
        <p:nvPicPr>
          <p:cNvPr id="3" name="Picture 2">
            <a:extLst>
              <a:ext uri="{FF2B5EF4-FFF2-40B4-BE49-F238E27FC236}">
                <a16:creationId xmlns:a16="http://schemas.microsoft.com/office/drawing/2014/main" id="{ECCEFC84-0C3D-7B41-8725-4F209378DE45}"/>
              </a:ext>
            </a:extLst>
          </p:cNvPr>
          <p:cNvPicPr>
            <a:picLocks noChangeAspect="1"/>
          </p:cNvPicPr>
          <p:nvPr/>
        </p:nvPicPr>
        <p:blipFill>
          <a:blip r:embed="rId2"/>
          <a:stretch>
            <a:fillRect/>
          </a:stretch>
        </p:blipFill>
        <p:spPr>
          <a:xfrm rot="21373246">
            <a:off x="36685" y="1162772"/>
            <a:ext cx="6066559" cy="2082325"/>
          </a:xfrm>
          <a:prstGeom prst="rect">
            <a:avLst/>
          </a:prstGeom>
        </p:spPr>
      </p:pic>
      <p:pic>
        <p:nvPicPr>
          <p:cNvPr id="4" name="Picture 3">
            <a:extLst>
              <a:ext uri="{FF2B5EF4-FFF2-40B4-BE49-F238E27FC236}">
                <a16:creationId xmlns:a16="http://schemas.microsoft.com/office/drawing/2014/main" id="{538B4236-E1C1-9747-9F28-BB20D5A4F4E6}"/>
              </a:ext>
            </a:extLst>
          </p:cNvPr>
          <p:cNvPicPr>
            <a:picLocks noChangeAspect="1"/>
          </p:cNvPicPr>
          <p:nvPr/>
        </p:nvPicPr>
        <p:blipFill>
          <a:blip r:embed="rId3"/>
          <a:stretch>
            <a:fillRect/>
          </a:stretch>
        </p:blipFill>
        <p:spPr>
          <a:xfrm rot="244715">
            <a:off x="6057915" y="1453401"/>
            <a:ext cx="6066559" cy="2114805"/>
          </a:xfrm>
          <a:prstGeom prst="rect">
            <a:avLst/>
          </a:prstGeom>
        </p:spPr>
      </p:pic>
      <p:sp>
        <p:nvSpPr>
          <p:cNvPr id="5" name="TextBox 4">
            <a:extLst>
              <a:ext uri="{FF2B5EF4-FFF2-40B4-BE49-F238E27FC236}">
                <a16:creationId xmlns:a16="http://schemas.microsoft.com/office/drawing/2014/main" id="{A303737A-1DEF-A744-90C5-AB6F6470B265}"/>
              </a:ext>
            </a:extLst>
          </p:cNvPr>
          <p:cNvSpPr txBox="1"/>
          <p:nvPr/>
        </p:nvSpPr>
        <p:spPr>
          <a:xfrm rot="21339491">
            <a:off x="1321041" y="767480"/>
            <a:ext cx="1735199" cy="369332"/>
          </a:xfrm>
          <a:prstGeom prst="rect">
            <a:avLst/>
          </a:prstGeom>
          <a:noFill/>
        </p:spPr>
        <p:txBody>
          <a:bodyPr wrap="square" rtlCol="0">
            <a:spAutoFit/>
          </a:bodyPr>
          <a:lstStyle/>
          <a:p>
            <a:pPr algn="ctr"/>
            <a:r>
              <a:rPr lang="en-US" b="1" dirty="0"/>
              <a:t>Raw Data</a:t>
            </a:r>
          </a:p>
        </p:txBody>
      </p:sp>
      <p:sp>
        <p:nvSpPr>
          <p:cNvPr id="6" name="TextBox 5">
            <a:extLst>
              <a:ext uri="{FF2B5EF4-FFF2-40B4-BE49-F238E27FC236}">
                <a16:creationId xmlns:a16="http://schemas.microsoft.com/office/drawing/2014/main" id="{AAD76B85-6D28-414A-B72C-315235BEE886}"/>
              </a:ext>
            </a:extLst>
          </p:cNvPr>
          <p:cNvSpPr txBox="1"/>
          <p:nvPr/>
        </p:nvSpPr>
        <p:spPr>
          <a:xfrm rot="214996">
            <a:off x="8681121" y="822368"/>
            <a:ext cx="1735199" cy="646331"/>
          </a:xfrm>
          <a:prstGeom prst="rect">
            <a:avLst/>
          </a:prstGeom>
          <a:noFill/>
        </p:spPr>
        <p:txBody>
          <a:bodyPr wrap="square" rtlCol="0">
            <a:spAutoFit/>
          </a:bodyPr>
          <a:lstStyle/>
          <a:p>
            <a:pPr algn="ctr"/>
            <a:r>
              <a:rPr lang="en-US" b="1" dirty="0"/>
              <a:t>Normalized data</a:t>
            </a:r>
          </a:p>
        </p:txBody>
      </p:sp>
      <p:sp>
        <p:nvSpPr>
          <p:cNvPr id="7" name="Title 1">
            <a:extLst>
              <a:ext uri="{FF2B5EF4-FFF2-40B4-BE49-F238E27FC236}">
                <a16:creationId xmlns:a16="http://schemas.microsoft.com/office/drawing/2014/main" id="{2AD57228-41B9-2E48-903A-7FD76224C631}"/>
              </a:ext>
            </a:extLst>
          </p:cNvPr>
          <p:cNvSpPr txBox="1">
            <a:spLocks/>
          </p:cNvSpPr>
          <p:nvPr/>
        </p:nvSpPr>
        <p:spPr>
          <a:xfrm>
            <a:off x="1908249" y="3442764"/>
            <a:ext cx="2838017" cy="83978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rgbClr val="C00000"/>
                </a:solidFill>
                <a:latin typeface="Times New Roman" panose="02020603050405020304" pitchFamily="18" charset="0"/>
                <a:cs typeface="Times New Roman" panose="02020603050405020304" pitchFamily="18" charset="0"/>
              </a:rPr>
              <a:t>DATABASES</a:t>
            </a:r>
          </a:p>
        </p:txBody>
      </p:sp>
      <p:pic>
        <p:nvPicPr>
          <p:cNvPr id="9" name="Picture 8">
            <a:extLst>
              <a:ext uri="{FF2B5EF4-FFF2-40B4-BE49-F238E27FC236}">
                <a16:creationId xmlns:a16="http://schemas.microsoft.com/office/drawing/2014/main" id="{3CC93492-27D8-8D45-8294-3233B0474588}"/>
              </a:ext>
            </a:extLst>
          </p:cNvPr>
          <p:cNvPicPr>
            <a:picLocks noChangeAspect="1"/>
          </p:cNvPicPr>
          <p:nvPr/>
        </p:nvPicPr>
        <p:blipFill>
          <a:blip r:embed="rId4"/>
          <a:stretch>
            <a:fillRect/>
          </a:stretch>
        </p:blipFill>
        <p:spPr>
          <a:xfrm>
            <a:off x="6445302" y="3781269"/>
            <a:ext cx="2341417" cy="2699516"/>
          </a:xfrm>
          <a:prstGeom prst="rect">
            <a:avLst/>
          </a:prstGeom>
        </p:spPr>
      </p:pic>
      <p:sp>
        <p:nvSpPr>
          <p:cNvPr id="11" name="TextBox 10">
            <a:extLst>
              <a:ext uri="{FF2B5EF4-FFF2-40B4-BE49-F238E27FC236}">
                <a16:creationId xmlns:a16="http://schemas.microsoft.com/office/drawing/2014/main" id="{04614D77-3BEF-3348-8626-DBF50C95D209}"/>
              </a:ext>
            </a:extLst>
          </p:cNvPr>
          <p:cNvSpPr txBox="1"/>
          <p:nvPr/>
        </p:nvSpPr>
        <p:spPr>
          <a:xfrm>
            <a:off x="8800574" y="4687199"/>
            <a:ext cx="2892662" cy="1200329"/>
          </a:xfrm>
          <a:prstGeom prst="rect">
            <a:avLst/>
          </a:prstGeom>
          <a:noFill/>
        </p:spPr>
        <p:txBody>
          <a:bodyPr wrap="square" rtlCol="0">
            <a:spAutoFit/>
          </a:bodyPr>
          <a:lstStyle/>
          <a:p>
            <a:pPr marL="285750" indent="-285750">
              <a:buFont typeface="Arial" panose="020B0604020202020204" pitchFamily="34" charset="0"/>
              <a:buChar char="•"/>
            </a:pPr>
            <a:r>
              <a:rPr lang="en-IN" dirty="0"/>
              <a:t>CROW Polymer Property Database.</a:t>
            </a:r>
          </a:p>
          <a:p>
            <a:pPr marL="285750" indent="-285750">
              <a:buFont typeface="Arial" panose="020B0604020202020204" pitchFamily="34" charset="0"/>
              <a:buChar char="•"/>
            </a:pPr>
            <a:r>
              <a:rPr lang="en-IN" b="1" dirty="0"/>
              <a:t>URL –</a:t>
            </a:r>
            <a:r>
              <a:rPr lang="en-IN" dirty="0"/>
              <a:t> </a:t>
            </a:r>
            <a:r>
              <a:rPr lang="en-IN" dirty="0" err="1">
                <a:hlinkClick r:id="rId5"/>
              </a:rPr>
              <a:t>polymerdatabase.com</a:t>
            </a:r>
            <a:endParaRPr lang="en-US" dirty="0"/>
          </a:p>
        </p:txBody>
      </p:sp>
      <p:pic>
        <p:nvPicPr>
          <p:cNvPr id="12" name="Picture 11">
            <a:extLst>
              <a:ext uri="{FF2B5EF4-FFF2-40B4-BE49-F238E27FC236}">
                <a16:creationId xmlns:a16="http://schemas.microsoft.com/office/drawing/2014/main" id="{EBE70970-669F-9F47-AE72-195996640465}"/>
              </a:ext>
            </a:extLst>
          </p:cNvPr>
          <p:cNvPicPr>
            <a:picLocks noChangeAspect="1"/>
          </p:cNvPicPr>
          <p:nvPr/>
        </p:nvPicPr>
        <p:blipFill>
          <a:blip r:embed="rId6"/>
          <a:stretch>
            <a:fillRect/>
          </a:stretch>
        </p:blipFill>
        <p:spPr>
          <a:xfrm>
            <a:off x="373525" y="4545330"/>
            <a:ext cx="2694206" cy="1171394"/>
          </a:xfrm>
          <a:prstGeom prst="rect">
            <a:avLst/>
          </a:prstGeom>
        </p:spPr>
      </p:pic>
      <p:sp>
        <p:nvSpPr>
          <p:cNvPr id="13" name="TextBox 12">
            <a:extLst>
              <a:ext uri="{FF2B5EF4-FFF2-40B4-BE49-F238E27FC236}">
                <a16:creationId xmlns:a16="http://schemas.microsoft.com/office/drawing/2014/main" id="{8D6354D5-1F57-7346-B6CE-9FBDC5E01FD5}"/>
              </a:ext>
            </a:extLst>
          </p:cNvPr>
          <p:cNvSpPr txBox="1"/>
          <p:nvPr/>
        </p:nvSpPr>
        <p:spPr>
          <a:xfrm>
            <a:off x="3208892" y="4237284"/>
            <a:ext cx="3097859" cy="2308324"/>
          </a:xfrm>
          <a:prstGeom prst="rect">
            <a:avLst/>
          </a:prstGeom>
          <a:noFill/>
        </p:spPr>
        <p:txBody>
          <a:bodyPr wrap="square" rtlCol="0">
            <a:spAutoFit/>
          </a:bodyPr>
          <a:lstStyle/>
          <a:p>
            <a:pPr marL="285750" indent="-285750">
              <a:buFont typeface="Arial" panose="020B0604020202020204" pitchFamily="34" charset="0"/>
              <a:buChar char="•"/>
            </a:pPr>
            <a:r>
              <a:rPr lang="en-IN" dirty="0" err="1"/>
              <a:t>PolyInfo</a:t>
            </a:r>
            <a:r>
              <a:rPr lang="en-IN" dirty="0"/>
              <a:t> - Polymer Database for Polymeric Materials Design.</a:t>
            </a:r>
          </a:p>
          <a:p>
            <a:pPr marL="285750" indent="-285750">
              <a:buFont typeface="Arial" panose="020B0604020202020204" pitchFamily="34" charset="0"/>
              <a:buChar char="•"/>
            </a:pPr>
            <a:r>
              <a:rPr lang="en-IN" dirty="0"/>
              <a:t>Also called The NIMS Materials Database (</a:t>
            </a:r>
            <a:r>
              <a:rPr lang="en-IN" dirty="0" err="1"/>
              <a:t>MatNavi</a:t>
            </a:r>
            <a:r>
              <a:rPr lang="en-IN" dirty="0"/>
              <a:t>)</a:t>
            </a:r>
          </a:p>
          <a:p>
            <a:pPr marL="285750" indent="-285750">
              <a:buFont typeface="Arial" panose="020B0604020202020204" pitchFamily="34" charset="0"/>
              <a:buChar char="•"/>
            </a:pPr>
            <a:r>
              <a:rPr lang="en-IN" b="1" dirty="0"/>
              <a:t>URL –</a:t>
            </a:r>
            <a:r>
              <a:rPr lang="en-IN" dirty="0"/>
              <a:t> </a:t>
            </a:r>
            <a:r>
              <a:rPr lang="en-IN" dirty="0">
                <a:hlinkClick r:id="rId7"/>
              </a:rPr>
              <a:t>https://mits.nims.go.jp/en/</a:t>
            </a:r>
            <a:endParaRPr lang="en-IN" dirty="0"/>
          </a:p>
        </p:txBody>
      </p:sp>
    </p:spTree>
    <p:extLst>
      <p:ext uri="{BB962C8B-B14F-4D97-AF65-F5344CB8AC3E}">
        <p14:creationId xmlns:p14="http://schemas.microsoft.com/office/powerpoint/2010/main" val="1699888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1"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FAB8F8-AE8B-BE48-8882-1F2977A72E8F}"/>
              </a:ext>
            </a:extLst>
          </p:cNvPr>
          <p:cNvPicPr>
            <a:picLocks noChangeAspect="1"/>
          </p:cNvPicPr>
          <p:nvPr/>
        </p:nvPicPr>
        <p:blipFill rotWithShape="1">
          <a:blip r:embed="rId2"/>
          <a:srcRect t="5575"/>
          <a:stretch/>
        </p:blipFill>
        <p:spPr>
          <a:xfrm>
            <a:off x="-5981" y="4711"/>
            <a:ext cx="4536081" cy="3827840"/>
          </a:xfrm>
          <a:prstGeom prst="rect">
            <a:avLst/>
          </a:prstGeom>
        </p:spPr>
      </p:pic>
      <p:grpSp>
        <p:nvGrpSpPr>
          <p:cNvPr id="3" name="Group 2">
            <a:extLst>
              <a:ext uri="{FF2B5EF4-FFF2-40B4-BE49-F238E27FC236}">
                <a16:creationId xmlns:a16="http://schemas.microsoft.com/office/drawing/2014/main" id="{B4B6AB59-8719-C14F-8BD9-8E02527214A2}"/>
              </a:ext>
            </a:extLst>
          </p:cNvPr>
          <p:cNvGrpSpPr/>
          <p:nvPr/>
        </p:nvGrpSpPr>
        <p:grpSpPr>
          <a:xfrm>
            <a:off x="8181730" y="1"/>
            <a:ext cx="4010270" cy="3171274"/>
            <a:chOff x="0" y="1294046"/>
            <a:chExt cx="6055999" cy="4682979"/>
          </a:xfrm>
        </p:grpSpPr>
        <p:pic>
          <p:nvPicPr>
            <p:cNvPr id="4" name="Picture 3">
              <a:extLst>
                <a:ext uri="{FF2B5EF4-FFF2-40B4-BE49-F238E27FC236}">
                  <a16:creationId xmlns:a16="http://schemas.microsoft.com/office/drawing/2014/main" id="{49C2D814-669E-8944-8EA0-1E8DD5E985D5}"/>
                </a:ext>
              </a:extLst>
            </p:cNvPr>
            <p:cNvPicPr>
              <a:picLocks noChangeAspect="1"/>
            </p:cNvPicPr>
            <p:nvPr/>
          </p:nvPicPr>
          <p:blipFill>
            <a:blip r:embed="rId3"/>
            <a:stretch>
              <a:fillRect/>
            </a:stretch>
          </p:blipFill>
          <p:spPr>
            <a:xfrm>
              <a:off x="0" y="1294046"/>
              <a:ext cx="6055999" cy="4682979"/>
            </a:xfrm>
            <a:prstGeom prst="rect">
              <a:avLst/>
            </a:prstGeom>
          </p:spPr>
        </p:pic>
        <p:cxnSp>
          <p:nvCxnSpPr>
            <p:cNvPr id="5" name="Straight Arrow Connector 4">
              <a:extLst>
                <a:ext uri="{FF2B5EF4-FFF2-40B4-BE49-F238E27FC236}">
                  <a16:creationId xmlns:a16="http://schemas.microsoft.com/office/drawing/2014/main" id="{39D0B3DF-D211-1847-A68A-2BCF90B883B1}"/>
                </a:ext>
              </a:extLst>
            </p:cNvPr>
            <p:cNvCxnSpPr>
              <a:cxnSpLocks/>
            </p:cNvCxnSpPr>
            <p:nvPr/>
          </p:nvCxnSpPr>
          <p:spPr>
            <a:xfrm flipH="1">
              <a:off x="1270861" y="1888210"/>
              <a:ext cx="1066800" cy="390041"/>
            </a:xfrm>
            <a:prstGeom prst="straightConnector1">
              <a:avLst/>
            </a:prstGeom>
            <a:ln w="57150">
              <a:solidFill>
                <a:srgbClr val="FF00AD"/>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D220239-4A85-CF45-8BB9-9FBD12194B2C}"/>
                </a:ext>
              </a:extLst>
            </p:cNvPr>
            <p:cNvCxnSpPr>
              <a:cxnSpLocks/>
            </p:cNvCxnSpPr>
            <p:nvPr/>
          </p:nvCxnSpPr>
          <p:spPr>
            <a:xfrm flipH="1">
              <a:off x="1565329" y="1888210"/>
              <a:ext cx="772332" cy="746502"/>
            </a:xfrm>
            <a:prstGeom prst="straightConnector1">
              <a:avLst/>
            </a:prstGeom>
            <a:ln w="57150">
              <a:solidFill>
                <a:srgbClr val="FF00AD"/>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907249C-EAA1-1349-A5DF-7ED360631CCF}"/>
                </a:ext>
              </a:extLst>
            </p:cNvPr>
            <p:cNvCxnSpPr>
              <a:cxnSpLocks/>
            </p:cNvCxnSpPr>
            <p:nvPr/>
          </p:nvCxnSpPr>
          <p:spPr>
            <a:xfrm flipH="1">
              <a:off x="2113599" y="1888210"/>
              <a:ext cx="224062" cy="984205"/>
            </a:xfrm>
            <a:prstGeom prst="straightConnector1">
              <a:avLst/>
            </a:prstGeom>
            <a:ln w="57150">
              <a:solidFill>
                <a:srgbClr val="FF00AD"/>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5FF7816-3B2E-9D45-984D-3AB9293B8FFB}"/>
                </a:ext>
              </a:extLst>
            </p:cNvPr>
            <p:cNvCxnSpPr>
              <a:cxnSpLocks/>
            </p:cNvCxnSpPr>
            <p:nvPr/>
          </p:nvCxnSpPr>
          <p:spPr>
            <a:xfrm>
              <a:off x="2337661" y="1888210"/>
              <a:ext cx="294468" cy="984205"/>
            </a:xfrm>
            <a:prstGeom prst="straightConnector1">
              <a:avLst/>
            </a:prstGeom>
            <a:ln w="57150">
              <a:solidFill>
                <a:srgbClr val="FF00AD"/>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16848400-B97E-8C40-860D-A9555D01E15A}"/>
              </a:ext>
            </a:extLst>
          </p:cNvPr>
          <p:cNvGrpSpPr/>
          <p:nvPr/>
        </p:nvGrpSpPr>
        <p:grpSpPr>
          <a:xfrm>
            <a:off x="8215690" y="3415115"/>
            <a:ext cx="4010270" cy="3442885"/>
            <a:chOff x="6151058" y="1293461"/>
            <a:chExt cx="6040942" cy="4683564"/>
          </a:xfrm>
        </p:grpSpPr>
        <p:pic>
          <p:nvPicPr>
            <p:cNvPr id="10" name="Picture 9">
              <a:extLst>
                <a:ext uri="{FF2B5EF4-FFF2-40B4-BE49-F238E27FC236}">
                  <a16:creationId xmlns:a16="http://schemas.microsoft.com/office/drawing/2014/main" id="{B2638185-04C2-A046-AAE3-FFEF0B795778}"/>
                </a:ext>
              </a:extLst>
            </p:cNvPr>
            <p:cNvPicPr>
              <a:picLocks noChangeAspect="1"/>
            </p:cNvPicPr>
            <p:nvPr/>
          </p:nvPicPr>
          <p:blipFill>
            <a:blip r:embed="rId4"/>
            <a:stretch>
              <a:fillRect/>
            </a:stretch>
          </p:blipFill>
          <p:spPr>
            <a:xfrm>
              <a:off x="6151058" y="1293461"/>
              <a:ext cx="6040942" cy="4683564"/>
            </a:xfrm>
            <a:prstGeom prst="rect">
              <a:avLst/>
            </a:prstGeom>
          </p:spPr>
        </p:pic>
        <p:cxnSp>
          <p:nvCxnSpPr>
            <p:cNvPr id="11" name="Straight Arrow Connector 10">
              <a:extLst>
                <a:ext uri="{FF2B5EF4-FFF2-40B4-BE49-F238E27FC236}">
                  <a16:creationId xmlns:a16="http://schemas.microsoft.com/office/drawing/2014/main" id="{62235E8A-C6BD-8240-94AB-17C7A77A2FC6}"/>
                </a:ext>
              </a:extLst>
            </p:cNvPr>
            <p:cNvCxnSpPr>
              <a:cxnSpLocks/>
            </p:cNvCxnSpPr>
            <p:nvPr/>
          </p:nvCxnSpPr>
          <p:spPr>
            <a:xfrm flipH="1" flipV="1">
              <a:off x="7454685" y="2083230"/>
              <a:ext cx="1048719" cy="3456"/>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532589D-DD0F-CF49-8E22-333CDA8EC359}"/>
                </a:ext>
              </a:extLst>
            </p:cNvPr>
            <p:cNvCxnSpPr>
              <a:cxnSpLocks/>
            </p:cNvCxnSpPr>
            <p:nvPr/>
          </p:nvCxnSpPr>
          <p:spPr>
            <a:xfrm flipH="1">
              <a:off x="7657194" y="2083230"/>
              <a:ext cx="846210" cy="78918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sp>
        <p:nvSpPr>
          <p:cNvPr id="15" name="Rectangle 14">
            <a:extLst>
              <a:ext uri="{FF2B5EF4-FFF2-40B4-BE49-F238E27FC236}">
                <a16:creationId xmlns:a16="http://schemas.microsoft.com/office/drawing/2014/main" id="{AF5CBF9B-CF96-DB45-B738-CB84A43462ED}"/>
              </a:ext>
            </a:extLst>
          </p:cNvPr>
          <p:cNvSpPr/>
          <p:nvPr/>
        </p:nvSpPr>
        <p:spPr>
          <a:xfrm>
            <a:off x="10048892" y="4101072"/>
            <a:ext cx="1456489" cy="369332"/>
          </a:xfrm>
          <a:prstGeom prst="rect">
            <a:avLst/>
          </a:prstGeom>
        </p:spPr>
        <p:txBody>
          <a:bodyPr wrap="none">
            <a:spAutoFit/>
          </a:bodyPr>
          <a:lstStyle/>
          <a:p>
            <a:r>
              <a:rPr lang="en-IN" b="1" dirty="0">
                <a:solidFill>
                  <a:srgbClr val="00B050"/>
                </a:solidFill>
                <a:latin typeface="Times New Roman" panose="02020603050405020304" pitchFamily="18" charset="0"/>
                <a:cs typeface="Times New Roman" panose="02020603050405020304" pitchFamily="18" charset="0"/>
              </a:rPr>
              <a:t>HC and MV </a:t>
            </a:r>
            <a:endParaRPr lang="en-US" dirty="0"/>
          </a:p>
        </p:txBody>
      </p:sp>
      <p:sp>
        <p:nvSpPr>
          <p:cNvPr id="16" name="Rectangle 15">
            <a:extLst>
              <a:ext uri="{FF2B5EF4-FFF2-40B4-BE49-F238E27FC236}">
                <a16:creationId xmlns:a16="http://schemas.microsoft.com/office/drawing/2014/main" id="{916F0591-F219-C14A-B882-473A3C35E648}"/>
              </a:ext>
            </a:extLst>
          </p:cNvPr>
          <p:cNvSpPr/>
          <p:nvPr/>
        </p:nvSpPr>
        <p:spPr>
          <a:xfrm>
            <a:off x="10156412" y="534430"/>
            <a:ext cx="1945866" cy="646331"/>
          </a:xfrm>
          <a:prstGeom prst="rect">
            <a:avLst/>
          </a:prstGeom>
        </p:spPr>
        <p:txBody>
          <a:bodyPr wrap="square">
            <a:spAutoFit/>
          </a:bodyPr>
          <a:lstStyle/>
          <a:p>
            <a:pPr algn="ctr"/>
            <a:r>
              <a:rPr lang="en-IN" b="1" dirty="0" err="1">
                <a:solidFill>
                  <a:srgbClr val="FF00AD"/>
                </a:solidFill>
                <a:latin typeface="Times New Roman" panose="02020603050405020304" pitchFamily="18" charset="0"/>
                <a:cs typeface="Times New Roman" panose="02020603050405020304" pitchFamily="18" charset="0"/>
              </a:rPr>
              <a:t>Ecoh</a:t>
            </a:r>
            <a:r>
              <a:rPr lang="en-IN" b="1" dirty="0">
                <a:solidFill>
                  <a:srgbClr val="FF00AD"/>
                </a:solidFill>
                <a:latin typeface="Times New Roman" panose="02020603050405020304" pitchFamily="18" charset="0"/>
                <a:cs typeface="Times New Roman" panose="02020603050405020304" pitchFamily="18" charset="0"/>
              </a:rPr>
              <a:t>, MV, </a:t>
            </a:r>
            <a:r>
              <a:rPr lang="en-IN" b="1" dirty="0" err="1">
                <a:solidFill>
                  <a:srgbClr val="FF00AD"/>
                </a:solidFill>
                <a:latin typeface="Times New Roman" panose="02020603050405020304" pitchFamily="18" charset="0"/>
                <a:cs typeface="Times New Roman" panose="02020603050405020304" pitchFamily="18" charset="0"/>
              </a:rPr>
              <a:t>Tg</a:t>
            </a:r>
            <a:r>
              <a:rPr lang="en-IN" b="1" dirty="0">
                <a:solidFill>
                  <a:srgbClr val="FF00AD"/>
                </a:solidFill>
                <a:latin typeface="Times New Roman" panose="02020603050405020304" pitchFamily="18" charset="0"/>
                <a:cs typeface="Times New Roman" panose="02020603050405020304" pitchFamily="18" charset="0"/>
              </a:rPr>
              <a:t> and Sol</a:t>
            </a:r>
            <a:endParaRPr lang="en-US" dirty="0"/>
          </a:p>
        </p:txBody>
      </p:sp>
      <p:pic>
        <p:nvPicPr>
          <p:cNvPr id="17" name="Picture 16">
            <a:extLst>
              <a:ext uri="{FF2B5EF4-FFF2-40B4-BE49-F238E27FC236}">
                <a16:creationId xmlns:a16="http://schemas.microsoft.com/office/drawing/2014/main" id="{CFC4CBEF-3271-9243-A58B-352F5DDA2E4A}"/>
              </a:ext>
            </a:extLst>
          </p:cNvPr>
          <p:cNvPicPr>
            <a:picLocks noChangeAspect="1"/>
          </p:cNvPicPr>
          <p:nvPr/>
        </p:nvPicPr>
        <p:blipFill>
          <a:blip r:embed="rId5"/>
          <a:stretch>
            <a:fillRect/>
          </a:stretch>
        </p:blipFill>
        <p:spPr>
          <a:xfrm>
            <a:off x="3632901" y="2895599"/>
            <a:ext cx="4597880" cy="3962401"/>
          </a:xfrm>
          <a:prstGeom prst="rect">
            <a:avLst/>
          </a:prstGeom>
        </p:spPr>
      </p:pic>
      <p:sp>
        <p:nvSpPr>
          <p:cNvPr id="18" name="Rectangle 17">
            <a:extLst>
              <a:ext uri="{FF2B5EF4-FFF2-40B4-BE49-F238E27FC236}">
                <a16:creationId xmlns:a16="http://schemas.microsoft.com/office/drawing/2014/main" id="{C4812846-15B8-FA44-B441-646564D3C59A}"/>
              </a:ext>
            </a:extLst>
          </p:cNvPr>
          <p:cNvSpPr/>
          <p:nvPr/>
        </p:nvSpPr>
        <p:spPr>
          <a:xfrm>
            <a:off x="2192499" y="1"/>
            <a:ext cx="2314995" cy="584775"/>
          </a:xfrm>
          <a:prstGeom prst="rect">
            <a:avLst/>
          </a:prstGeom>
        </p:spPr>
        <p:txBody>
          <a:bodyPr wrap="square">
            <a:spAutoFit/>
          </a:bodyPr>
          <a:lstStyle/>
          <a:p>
            <a:pPr algn="ctr"/>
            <a:r>
              <a:rPr lang="en-US" sz="1600" dirty="0">
                <a:solidFill>
                  <a:srgbClr val="C00000"/>
                </a:solidFill>
                <a:latin typeface="Times New Roman" panose="02020603050405020304" pitchFamily="18" charset="0"/>
                <a:cs typeface="Times New Roman" panose="02020603050405020304" pitchFamily="18" charset="0"/>
              </a:rPr>
              <a:t>Graph Of Variables</a:t>
            </a:r>
          </a:p>
          <a:p>
            <a:pPr algn="ctr"/>
            <a:r>
              <a:rPr lang="en-US" sz="1600" b="1" dirty="0">
                <a:solidFill>
                  <a:srgbClr val="C00000"/>
                </a:solidFill>
                <a:latin typeface="Times New Roman" panose="02020603050405020304" pitchFamily="18" charset="0"/>
                <a:cs typeface="Times New Roman" panose="02020603050405020304" pitchFamily="18" charset="0"/>
              </a:rPr>
              <a:t>- Loading Plot</a:t>
            </a:r>
          </a:p>
        </p:txBody>
      </p:sp>
      <p:sp>
        <p:nvSpPr>
          <p:cNvPr id="19" name="Rectangle 18">
            <a:extLst>
              <a:ext uri="{FF2B5EF4-FFF2-40B4-BE49-F238E27FC236}">
                <a16:creationId xmlns:a16="http://schemas.microsoft.com/office/drawing/2014/main" id="{35E36E63-CAB4-FB4F-B732-FF9A0400EDD8}"/>
              </a:ext>
            </a:extLst>
          </p:cNvPr>
          <p:cNvSpPr/>
          <p:nvPr/>
        </p:nvSpPr>
        <p:spPr>
          <a:xfrm>
            <a:off x="6052038" y="3251243"/>
            <a:ext cx="2377440" cy="584775"/>
          </a:xfrm>
          <a:prstGeom prst="rect">
            <a:avLst/>
          </a:prstGeom>
        </p:spPr>
        <p:txBody>
          <a:bodyPr wrap="square">
            <a:spAutoFit/>
          </a:bodyPr>
          <a:lstStyle/>
          <a:p>
            <a:pPr algn="ctr"/>
            <a:r>
              <a:rPr lang="en-US" sz="1600" dirty="0">
                <a:solidFill>
                  <a:srgbClr val="C00000"/>
                </a:solidFill>
                <a:latin typeface="Times New Roman" panose="02020603050405020304" pitchFamily="18" charset="0"/>
                <a:cs typeface="Times New Roman" panose="02020603050405020304" pitchFamily="18" charset="0"/>
              </a:rPr>
              <a:t>Graph Of Individuals</a:t>
            </a:r>
          </a:p>
          <a:p>
            <a:pPr algn="ctr"/>
            <a:r>
              <a:rPr lang="en-US" sz="1600" b="1" dirty="0">
                <a:solidFill>
                  <a:srgbClr val="C00000"/>
                </a:solidFill>
                <a:latin typeface="Times New Roman" panose="02020603050405020304" pitchFamily="18" charset="0"/>
                <a:cs typeface="Times New Roman" panose="02020603050405020304" pitchFamily="18" charset="0"/>
              </a:rPr>
              <a:t>- Score Plot</a:t>
            </a:r>
          </a:p>
        </p:txBody>
      </p:sp>
      <p:grpSp>
        <p:nvGrpSpPr>
          <p:cNvPr id="23" name="Group 22">
            <a:extLst>
              <a:ext uri="{FF2B5EF4-FFF2-40B4-BE49-F238E27FC236}">
                <a16:creationId xmlns:a16="http://schemas.microsoft.com/office/drawing/2014/main" id="{8F27AD84-A044-384F-97C6-752A7C6C7FDE}"/>
              </a:ext>
            </a:extLst>
          </p:cNvPr>
          <p:cNvGrpSpPr/>
          <p:nvPr/>
        </p:nvGrpSpPr>
        <p:grpSpPr>
          <a:xfrm>
            <a:off x="4605605" y="0"/>
            <a:ext cx="3773549" cy="3299791"/>
            <a:chOff x="2838523" y="0"/>
            <a:chExt cx="8622856" cy="6858000"/>
          </a:xfrm>
        </p:grpSpPr>
        <p:pic>
          <p:nvPicPr>
            <p:cNvPr id="24" name="Picture 23">
              <a:extLst>
                <a:ext uri="{FF2B5EF4-FFF2-40B4-BE49-F238E27FC236}">
                  <a16:creationId xmlns:a16="http://schemas.microsoft.com/office/drawing/2014/main" id="{605048F7-7CDC-E749-BDD5-8598CF781741}"/>
                </a:ext>
              </a:extLst>
            </p:cNvPr>
            <p:cNvPicPr>
              <a:picLocks noChangeAspect="1"/>
            </p:cNvPicPr>
            <p:nvPr/>
          </p:nvPicPr>
          <p:blipFill>
            <a:blip r:embed="rId6"/>
            <a:stretch>
              <a:fillRect/>
            </a:stretch>
          </p:blipFill>
          <p:spPr>
            <a:xfrm>
              <a:off x="2838523" y="0"/>
              <a:ext cx="8110562" cy="6858000"/>
            </a:xfrm>
            <a:prstGeom prst="rect">
              <a:avLst/>
            </a:prstGeom>
          </p:spPr>
        </p:pic>
        <p:sp>
          <p:nvSpPr>
            <p:cNvPr id="25" name="Explosion 2 24">
              <a:extLst>
                <a:ext uri="{FF2B5EF4-FFF2-40B4-BE49-F238E27FC236}">
                  <a16:creationId xmlns:a16="http://schemas.microsoft.com/office/drawing/2014/main" id="{B0B2E14E-F24D-8C48-A06F-FE11B9860A10}"/>
                </a:ext>
              </a:extLst>
            </p:cNvPr>
            <p:cNvSpPr/>
            <p:nvPr/>
          </p:nvSpPr>
          <p:spPr>
            <a:xfrm>
              <a:off x="6616104" y="469950"/>
              <a:ext cx="4845275" cy="2386013"/>
            </a:xfrm>
            <a:prstGeom prst="irregularSeal2">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b="1" dirty="0">
                <a:solidFill>
                  <a:schemeClr val="tx1"/>
                </a:solidFill>
              </a:endParaRPr>
            </a:p>
            <a:p>
              <a:pPr algn="ctr"/>
              <a:r>
                <a:rPr lang="en-US" sz="1050" b="1" dirty="0">
                  <a:solidFill>
                    <a:schemeClr val="tx1"/>
                  </a:solidFill>
                </a:rPr>
                <a:t>Variance Explained by first 4 PCAs = 86.83%</a:t>
              </a:r>
            </a:p>
            <a:p>
              <a:pPr algn="ctr"/>
              <a:endParaRPr lang="en-US" sz="1000" b="1" dirty="0">
                <a:solidFill>
                  <a:schemeClr val="tx1"/>
                </a:solidFill>
              </a:endParaRPr>
            </a:p>
          </p:txBody>
        </p:sp>
        <p:cxnSp>
          <p:nvCxnSpPr>
            <p:cNvPr id="26" name="Straight Arrow Connector 25">
              <a:extLst>
                <a:ext uri="{FF2B5EF4-FFF2-40B4-BE49-F238E27FC236}">
                  <a16:creationId xmlns:a16="http://schemas.microsoft.com/office/drawing/2014/main" id="{0E609637-04FC-A44A-84BA-8172DCA543D8}"/>
                </a:ext>
              </a:extLst>
            </p:cNvPr>
            <p:cNvCxnSpPr>
              <a:cxnSpLocks/>
            </p:cNvCxnSpPr>
            <p:nvPr/>
          </p:nvCxnSpPr>
          <p:spPr>
            <a:xfrm flipH="1">
              <a:off x="4175326" y="1316971"/>
              <a:ext cx="3654224" cy="0"/>
            </a:xfrm>
            <a:prstGeom prst="straightConnector1">
              <a:avLst/>
            </a:prstGeom>
            <a:ln w="38100">
              <a:solidFill>
                <a:srgbClr val="FF00AD"/>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7258CED-93DE-3E42-85ED-36BE87600EDB}"/>
                </a:ext>
              </a:extLst>
            </p:cNvPr>
            <p:cNvCxnSpPr>
              <a:cxnSpLocks/>
            </p:cNvCxnSpPr>
            <p:nvPr/>
          </p:nvCxnSpPr>
          <p:spPr>
            <a:xfrm flipH="1">
              <a:off x="4729164" y="2171700"/>
              <a:ext cx="2614611" cy="542925"/>
            </a:xfrm>
            <a:prstGeom prst="straightConnector1">
              <a:avLst/>
            </a:prstGeom>
            <a:ln w="38100">
              <a:solidFill>
                <a:srgbClr val="FF00AD"/>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95913EC-F303-3848-8E77-FD2DC03CAD05}"/>
                </a:ext>
              </a:extLst>
            </p:cNvPr>
            <p:cNvCxnSpPr>
              <a:cxnSpLocks/>
            </p:cNvCxnSpPr>
            <p:nvPr/>
          </p:nvCxnSpPr>
          <p:spPr>
            <a:xfrm flipH="1">
              <a:off x="5425480" y="2504937"/>
              <a:ext cx="2246908" cy="1595299"/>
            </a:xfrm>
            <a:prstGeom prst="straightConnector1">
              <a:avLst/>
            </a:prstGeom>
            <a:ln w="38100">
              <a:solidFill>
                <a:srgbClr val="FF00AD"/>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32030CA-9BBB-FE42-8775-DED67AC74BE3}"/>
                </a:ext>
              </a:extLst>
            </p:cNvPr>
            <p:cNvCxnSpPr>
              <a:cxnSpLocks/>
            </p:cNvCxnSpPr>
            <p:nvPr/>
          </p:nvCxnSpPr>
          <p:spPr>
            <a:xfrm flipH="1">
              <a:off x="6213179" y="2504937"/>
              <a:ext cx="2026937" cy="2186760"/>
            </a:xfrm>
            <a:prstGeom prst="straightConnector1">
              <a:avLst/>
            </a:prstGeom>
            <a:ln w="38100">
              <a:solidFill>
                <a:srgbClr val="FF00AD"/>
              </a:solidFill>
              <a:tailEnd type="triangle"/>
            </a:ln>
          </p:spPr>
          <p:style>
            <a:lnRef idx="1">
              <a:schemeClr val="accent1"/>
            </a:lnRef>
            <a:fillRef idx="0">
              <a:schemeClr val="accent1"/>
            </a:fillRef>
            <a:effectRef idx="0">
              <a:schemeClr val="accent1"/>
            </a:effectRef>
            <a:fontRef idx="minor">
              <a:schemeClr val="tx1"/>
            </a:fontRef>
          </p:style>
        </p:cxnSp>
      </p:grpSp>
      <p:pic>
        <p:nvPicPr>
          <p:cNvPr id="30" name="Picture 29">
            <a:extLst>
              <a:ext uri="{FF2B5EF4-FFF2-40B4-BE49-F238E27FC236}">
                <a16:creationId xmlns:a16="http://schemas.microsoft.com/office/drawing/2014/main" id="{E751C2B7-6AC2-0740-94AA-23F0613A9484}"/>
              </a:ext>
            </a:extLst>
          </p:cNvPr>
          <p:cNvPicPr>
            <a:picLocks noChangeAspect="1"/>
          </p:cNvPicPr>
          <p:nvPr/>
        </p:nvPicPr>
        <p:blipFill rotWithShape="1">
          <a:blip r:embed="rId7"/>
          <a:srcRect l="1835" t="1808" b="1920"/>
          <a:stretch/>
        </p:blipFill>
        <p:spPr>
          <a:xfrm>
            <a:off x="41819" y="3832551"/>
            <a:ext cx="3392385" cy="3025449"/>
          </a:xfrm>
          <a:prstGeom prst="rect">
            <a:avLst/>
          </a:prstGeom>
        </p:spPr>
      </p:pic>
    </p:spTree>
    <p:extLst>
      <p:ext uri="{BB962C8B-B14F-4D97-AF65-F5344CB8AC3E}">
        <p14:creationId xmlns:p14="http://schemas.microsoft.com/office/powerpoint/2010/main" val="993846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8"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F660CD-9451-B943-8323-F2E90FFE5FFB}"/>
              </a:ext>
            </a:extLst>
          </p:cNvPr>
          <p:cNvSpPr/>
          <p:nvPr/>
        </p:nvSpPr>
        <p:spPr>
          <a:xfrm>
            <a:off x="5392270" y="149767"/>
            <a:ext cx="5513293" cy="984885"/>
          </a:xfrm>
          <a:prstGeom prst="rect">
            <a:avLst/>
          </a:prstGeom>
        </p:spPr>
        <p:txBody>
          <a:bodyPr wrap="square">
            <a:spAutoFit/>
          </a:bodyPr>
          <a:lstStyle/>
          <a:p>
            <a:pPr algn="ctr"/>
            <a:r>
              <a:rPr lang="en-IN" sz="2000" b="1" dirty="0">
                <a:solidFill>
                  <a:srgbClr val="C00000"/>
                </a:solidFill>
                <a:latin typeface="Times New Roman" panose="02020603050405020304" pitchFamily="18" charset="0"/>
                <a:cs typeface="Times New Roman" panose="02020603050405020304" pitchFamily="18" charset="0"/>
              </a:rPr>
              <a:t>REMOVING OUTLIERS AND CHOOSING 5 TOP PREDICTORS</a:t>
            </a:r>
          </a:p>
          <a:p>
            <a:pPr algn="ctr"/>
            <a:r>
              <a:rPr lang="en-IN" dirty="0">
                <a:latin typeface="Times New Roman" panose="02020603050405020304" pitchFamily="18" charset="0"/>
                <a:cs typeface="Times New Roman" panose="02020603050405020304" pitchFamily="18" charset="0"/>
              </a:rPr>
              <a:t>These are </a:t>
            </a:r>
            <a:r>
              <a:rPr lang="en-IN" b="1" dirty="0" err="1">
                <a:latin typeface="Times New Roman" panose="02020603050405020304" pitchFamily="18" charset="0"/>
                <a:cs typeface="Times New Roman" panose="02020603050405020304" pitchFamily="18" charset="0"/>
              </a:rPr>
              <a:t>Ecoh</a:t>
            </a:r>
            <a:r>
              <a:rPr lang="en-IN" b="1" dirty="0">
                <a:latin typeface="Times New Roman" panose="02020603050405020304" pitchFamily="18" charset="0"/>
                <a:cs typeface="Times New Roman" panose="02020603050405020304" pitchFamily="18" charset="0"/>
              </a:rPr>
              <a:t>, MV, HC, Sol </a:t>
            </a:r>
            <a:r>
              <a:rPr lang="en-IN" dirty="0">
                <a:latin typeface="Times New Roman" panose="02020603050405020304" pitchFamily="18" charset="0"/>
                <a:cs typeface="Times New Roman" panose="02020603050405020304" pitchFamily="18" charset="0"/>
              </a:rPr>
              <a:t>and </a:t>
            </a:r>
            <a:r>
              <a:rPr lang="en-IN" b="1" dirty="0" err="1">
                <a:latin typeface="Times New Roman" panose="02020603050405020304" pitchFamily="18" charset="0"/>
                <a:cs typeface="Times New Roman" panose="02020603050405020304" pitchFamily="18" charset="0"/>
              </a:rPr>
              <a:t>Tg</a:t>
            </a:r>
            <a:r>
              <a:rPr lang="en-IN" b="1" dirty="0">
                <a:latin typeface="Times New Roman" panose="02020603050405020304" pitchFamily="18" charset="0"/>
                <a:cs typeface="Times New Roman" panose="02020603050405020304" pitchFamily="18" charset="0"/>
              </a:rPr>
              <a:t>.</a:t>
            </a:r>
            <a:endParaRPr lang="en-US" dirty="0"/>
          </a:p>
        </p:txBody>
      </p:sp>
      <p:pic>
        <p:nvPicPr>
          <p:cNvPr id="9" name="Picture 8">
            <a:extLst>
              <a:ext uri="{FF2B5EF4-FFF2-40B4-BE49-F238E27FC236}">
                <a16:creationId xmlns:a16="http://schemas.microsoft.com/office/drawing/2014/main" id="{2BF9D03B-7090-4246-B7D1-E8581F936E58}"/>
              </a:ext>
            </a:extLst>
          </p:cNvPr>
          <p:cNvPicPr>
            <a:picLocks noChangeAspect="1"/>
          </p:cNvPicPr>
          <p:nvPr/>
        </p:nvPicPr>
        <p:blipFill>
          <a:blip r:embed="rId2"/>
          <a:stretch>
            <a:fillRect/>
          </a:stretch>
        </p:blipFill>
        <p:spPr>
          <a:xfrm>
            <a:off x="2423360" y="2959661"/>
            <a:ext cx="4351436" cy="3898339"/>
          </a:xfrm>
          <a:prstGeom prst="rect">
            <a:avLst/>
          </a:prstGeom>
        </p:spPr>
      </p:pic>
      <p:pic>
        <p:nvPicPr>
          <p:cNvPr id="11" name="Picture 10">
            <a:extLst>
              <a:ext uri="{FF2B5EF4-FFF2-40B4-BE49-F238E27FC236}">
                <a16:creationId xmlns:a16="http://schemas.microsoft.com/office/drawing/2014/main" id="{255932D6-2963-1842-9899-F06F628A1C54}"/>
              </a:ext>
            </a:extLst>
          </p:cNvPr>
          <p:cNvPicPr>
            <a:picLocks noChangeAspect="1"/>
          </p:cNvPicPr>
          <p:nvPr/>
        </p:nvPicPr>
        <p:blipFill>
          <a:blip r:embed="rId3"/>
          <a:stretch>
            <a:fillRect/>
          </a:stretch>
        </p:blipFill>
        <p:spPr>
          <a:xfrm>
            <a:off x="7018618" y="2567448"/>
            <a:ext cx="5173382" cy="4290552"/>
          </a:xfrm>
          <a:prstGeom prst="rect">
            <a:avLst/>
          </a:prstGeom>
        </p:spPr>
      </p:pic>
      <p:grpSp>
        <p:nvGrpSpPr>
          <p:cNvPr id="5" name="Group 4">
            <a:extLst>
              <a:ext uri="{FF2B5EF4-FFF2-40B4-BE49-F238E27FC236}">
                <a16:creationId xmlns:a16="http://schemas.microsoft.com/office/drawing/2014/main" id="{A2CE3282-48A6-5542-9494-582BB20272D7}"/>
              </a:ext>
            </a:extLst>
          </p:cNvPr>
          <p:cNvGrpSpPr/>
          <p:nvPr/>
        </p:nvGrpSpPr>
        <p:grpSpPr>
          <a:xfrm>
            <a:off x="3795374" y="1220434"/>
            <a:ext cx="9015191" cy="1457016"/>
            <a:chOff x="3795374" y="1220434"/>
            <a:chExt cx="9015191" cy="1457016"/>
          </a:xfrm>
        </p:grpSpPr>
        <p:sp>
          <p:nvSpPr>
            <p:cNvPr id="12" name="Rectangle 11">
              <a:extLst>
                <a:ext uri="{FF2B5EF4-FFF2-40B4-BE49-F238E27FC236}">
                  <a16:creationId xmlns:a16="http://schemas.microsoft.com/office/drawing/2014/main" id="{EC03B035-7E6F-2D42-AFC2-66C7D5049377}"/>
                </a:ext>
              </a:extLst>
            </p:cNvPr>
            <p:cNvSpPr/>
            <p:nvPr/>
          </p:nvSpPr>
          <p:spPr>
            <a:xfrm>
              <a:off x="3795374" y="1220434"/>
              <a:ext cx="9015191" cy="1169551"/>
            </a:xfrm>
            <a:prstGeom prst="rect">
              <a:avLst/>
            </a:prstGeom>
          </p:spPr>
          <p:txBody>
            <a:bodyPr wrap="square">
              <a:spAutoFit/>
            </a:bodyPr>
            <a:lstStyle/>
            <a:p>
              <a:pPr marL="1270000" lvl="0" indent="0">
                <a:buNone/>
              </a:pPr>
              <a:r>
                <a:rPr lang="en-IN" sz="1400" dirty="0">
                  <a:latin typeface="Courier"/>
                </a:rPr>
                <a:t>Importance of components:
                          PC1    PC2     PC3     PC4     PC5
Standard deviation     1.7714 1.1678 0.65088 0.25635 0.09433
Proportion of Variance 0.6276 0.2728 0.08473 0.01314 0.00178
Cumulative Proportion  0.6276</a:t>
              </a:r>
              <a:r>
                <a:rPr lang="en-IN" sz="1400" b="1" dirty="0">
                  <a:latin typeface="Courier"/>
                </a:rPr>
                <a:t> 0.9003 </a:t>
              </a:r>
              <a:r>
                <a:rPr lang="en-IN" sz="1400" dirty="0">
                  <a:latin typeface="Courier"/>
                </a:rPr>
                <a:t>0.98508 0.99822 1.00000</a:t>
              </a:r>
            </a:p>
          </p:txBody>
        </p:sp>
        <p:cxnSp>
          <p:nvCxnSpPr>
            <p:cNvPr id="7" name="Straight Arrow Connector 6">
              <a:extLst>
                <a:ext uri="{FF2B5EF4-FFF2-40B4-BE49-F238E27FC236}">
                  <a16:creationId xmlns:a16="http://schemas.microsoft.com/office/drawing/2014/main" id="{8207E925-0FEC-B24C-A0A6-5CCB5ABA491B}"/>
                </a:ext>
              </a:extLst>
            </p:cNvPr>
            <p:cNvCxnSpPr>
              <a:cxnSpLocks/>
            </p:cNvCxnSpPr>
            <p:nvPr/>
          </p:nvCxnSpPr>
          <p:spPr>
            <a:xfrm flipH="1" flipV="1">
              <a:off x="8746112" y="2355086"/>
              <a:ext cx="291977" cy="322364"/>
            </a:xfrm>
            <a:prstGeom prst="straightConnector1">
              <a:avLst/>
            </a:prstGeom>
            <a:ln w="38100">
              <a:solidFill>
                <a:srgbClr val="FF00AD"/>
              </a:solidFill>
              <a:tailEnd type="triangle"/>
            </a:ln>
          </p:spPr>
          <p:style>
            <a:lnRef idx="1">
              <a:schemeClr val="accent1"/>
            </a:lnRef>
            <a:fillRef idx="0">
              <a:schemeClr val="accent1"/>
            </a:fillRef>
            <a:effectRef idx="0">
              <a:schemeClr val="accent1"/>
            </a:effectRef>
            <a:fontRef idx="minor">
              <a:schemeClr val="tx1"/>
            </a:fontRef>
          </p:style>
        </p:cxnSp>
        <p:sp>
          <p:nvSpPr>
            <p:cNvPr id="8" name="Frame 7">
              <a:extLst>
                <a:ext uri="{FF2B5EF4-FFF2-40B4-BE49-F238E27FC236}">
                  <a16:creationId xmlns:a16="http://schemas.microsoft.com/office/drawing/2014/main" id="{480A653E-058A-2B45-941F-283ABE36F16D}"/>
                </a:ext>
              </a:extLst>
            </p:cNvPr>
            <p:cNvSpPr/>
            <p:nvPr/>
          </p:nvSpPr>
          <p:spPr>
            <a:xfrm>
              <a:off x="7506222" y="2093844"/>
              <a:ext cx="1531868" cy="256208"/>
            </a:xfrm>
            <a:prstGeom prst="frame">
              <a:avLst>
                <a:gd name="adj1" fmla="val 850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4" name="Group 3">
            <a:extLst>
              <a:ext uri="{FF2B5EF4-FFF2-40B4-BE49-F238E27FC236}">
                <a16:creationId xmlns:a16="http://schemas.microsoft.com/office/drawing/2014/main" id="{4FF66C00-6CA6-1D44-9AEB-C623AC6D9163}"/>
              </a:ext>
            </a:extLst>
          </p:cNvPr>
          <p:cNvGrpSpPr/>
          <p:nvPr/>
        </p:nvGrpSpPr>
        <p:grpSpPr>
          <a:xfrm>
            <a:off x="138058" y="0"/>
            <a:ext cx="5277340" cy="3161169"/>
            <a:chOff x="138058" y="0"/>
            <a:chExt cx="5277340" cy="3161169"/>
          </a:xfrm>
        </p:grpSpPr>
        <p:pic>
          <p:nvPicPr>
            <p:cNvPr id="13" name="Picture 12">
              <a:extLst>
                <a:ext uri="{FF2B5EF4-FFF2-40B4-BE49-F238E27FC236}">
                  <a16:creationId xmlns:a16="http://schemas.microsoft.com/office/drawing/2014/main" id="{32BE1F3A-6D9C-FF41-8181-1C8654DAB8A7}"/>
                </a:ext>
              </a:extLst>
            </p:cNvPr>
            <p:cNvPicPr>
              <a:picLocks noChangeAspect="1"/>
            </p:cNvPicPr>
            <p:nvPr/>
          </p:nvPicPr>
          <p:blipFill>
            <a:blip r:embed="rId4"/>
            <a:stretch>
              <a:fillRect/>
            </a:stretch>
          </p:blipFill>
          <p:spPr>
            <a:xfrm>
              <a:off x="138058" y="0"/>
              <a:ext cx="4835578" cy="3161169"/>
            </a:xfrm>
            <a:prstGeom prst="rect">
              <a:avLst/>
            </a:prstGeom>
          </p:spPr>
        </p:pic>
        <p:sp>
          <p:nvSpPr>
            <p:cNvPr id="10" name="Explosion 2 9">
              <a:extLst>
                <a:ext uri="{FF2B5EF4-FFF2-40B4-BE49-F238E27FC236}">
                  <a16:creationId xmlns:a16="http://schemas.microsoft.com/office/drawing/2014/main" id="{7710FACC-63CB-9D47-8E5F-6A266CA914F8}"/>
                </a:ext>
              </a:extLst>
            </p:cNvPr>
            <p:cNvSpPr/>
            <p:nvPr/>
          </p:nvSpPr>
          <p:spPr>
            <a:xfrm>
              <a:off x="2433017" y="158852"/>
              <a:ext cx="2982381" cy="1553488"/>
            </a:xfrm>
            <a:prstGeom prst="irregularSeal2">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a:p>
              <a:pPr algn="ctr"/>
              <a:r>
                <a:rPr lang="en-US" sz="1400" b="1" dirty="0">
                  <a:solidFill>
                    <a:schemeClr val="tx1"/>
                  </a:solidFill>
                </a:rPr>
                <a:t>Variance Explained by first 2 PCAs = 90.03%</a:t>
              </a:r>
            </a:p>
            <a:p>
              <a:pPr algn="ctr"/>
              <a:endParaRPr lang="en-US" sz="1200" b="1" dirty="0">
                <a:solidFill>
                  <a:schemeClr val="tx1"/>
                </a:solidFill>
              </a:endParaRPr>
            </a:p>
          </p:txBody>
        </p:sp>
        <p:cxnSp>
          <p:nvCxnSpPr>
            <p:cNvPr id="14" name="Straight Arrow Connector 13">
              <a:extLst>
                <a:ext uri="{FF2B5EF4-FFF2-40B4-BE49-F238E27FC236}">
                  <a16:creationId xmlns:a16="http://schemas.microsoft.com/office/drawing/2014/main" id="{D4CF9587-B67B-C244-BDDF-CCB8A4FF0AF4}"/>
                </a:ext>
              </a:extLst>
            </p:cNvPr>
            <p:cNvCxnSpPr>
              <a:cxnSpLocks/>
            </p:cNvCxnSpPr>
            <p:nvPr/>
          </p:nvCxnSpPr>
          <p:spPr>
            <a:xfrm flipH="1" flipV="1">
              <a:off x="1457739" y="596348"/>
              <a:ext cx="1722183" cy="113983"/>
            </a:xfrm>
            <a:prstGeom prst="straightConnector1">
              <a:avLst/>
            </a:prstGeom>
            <a:ln w="38100">
              <a:solidFill>
                <a:srgbClr val="FF00AD"/>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444D3D1-1AE9-1942-B489-DF1F6C6261CE}"/>
                </a:ext>
              </a:extLst>
            </p:cNvPr>
            <p:cNvCxnSpPr>
              <a:cxnSpLocks/>
            </p:cNvCxnSpPr>
            <p:nvPr/>
          </p:nvCxnSpPr>
          <p:spPr>
            <a:xfrm flipH="1">
              <a:off x="1994214" y="1266829"/>
              <a:ext cx="886702" cy="270423"/>
            </a:xfrm>
            <a:prstGeom prst="straightConnector1">
              <a:avLst/>
            </a:prstGeom>
            <a:ln w="38100">
              <a:solidFill>
                <a:srgbClr val="FF00AD"/>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59819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20AE801-4390-A849-9BFB-52A9E8099936}"/>
              </a:ext>
            </a:extLst>
          </p:cNvPr>
          <p:cNvPicPr>
            <a:picLocks noChangeAspect="1"/>
          </p:cNvPicPr>
          <p:nvPr/>
        </p:nvPicPr>
        <p:blipFill>
          <a:blip r:embed="rId2"/>
          <a:stretch>
            <a:fillRect/>
          </a:stretch>
        </p:blipFill>
        <p:spPr>
          <a:xfrm>
            <a:off x="1" y="0"/>
            <a:ext cx="4262718" cy="3190460"/>
          </a:xfrm>
          <a:prstGeom prst="rect">
            <a:avLst/>
          </a:prstGeom>
        </p:spPr>
      </p:pic>
      <p:sp>
        <p:nvSpPr>
          <p:cNvPr id="3" name="Rectangle 2">
            <a:extLst>
              <a:ext uri="{FF2B5EF4-FFF2-40B4-BE49-F238E27FC236}">
                <a16:creationId xmlns:a16="http://schemas.microsoft.com/office/drawing/2014/main" id="{FBF09DC2-B6AE-1D4B-ABCF-17D9F74E7AA4}"/>
              </a:ext>
            </a:extLst>
          </p:cNvPr>
          <p:cNvSpPr/>
          <p:nvPr/>
        </p:nvSpPr>
        <p:spPr>
          <a:xfrm>
            <a:off x="222242" y="54282"/>
            <a:ext cx="824485" cy="400110"/>
          </a:xfrm>
          <a:prstGeom prst="rect">
            <a:avLst/>
          </a:prstGeom>
        </p:spPr>
        <p:txBody>
          <a:bodyPr wrap="square">
            <a:spAutoFit/>
          </a:bodyPr>
          <a:lstStyle/>
          <a:p>
            <a:pPr algn="ctr"/>
            <a:r>
              <a:rPr lang="en-US" sz="2000" b="1" dirty="0">
                <a:solidFill>
                  <a:srgbClr val="C00000"/>
                </a:solidFill>
                <a:latin typeface="Times New Roman" panose="02020603050405020304" pitchFamily="18" charset="0"/>
                <a:cs typeface="Times New Roman" panose="02020603050405020304" pitchFamily="18" charset="0"/>
              </a:rPr>
              <a:t>Sol</a:t>
            </a:r>
            <a:endParaRPr lang="en-US" sz="2000" dirty="0">
              <a:solidFill>
                <a:srgbClr val="C00000"/>
              </a:solidFill>
            </a:endParaRPr>
          </a:p>
        </p:txBody>
      </p:sp>
      <p:pic>
        <p:nvPicPr>
          <p:cNvPr id="4" name="Picture 3">
            <a:extLst>
              <a:ext uri="{FF2B5EF4-FFF2-40B4-BE49-F238E27FC236}">
                <a16:creationId xmlns:a16="http://schemas.microsoft.com/office/drawing/2014/main" id="{9874C406-6513-1246-8B2A-E1F533931DED}"/>
              </a:ext>
            </a:extLst>
          </p:cNvPr>
          <p:cNvPicPr>
            <a:picLocks noChangeAspect="1"/>
          </p:cNvPicPr>
          <p:nvPr/>
        </p:nvPicPr>
        <p:blipFill rotWithShape="1">
          <a:blip r:embed="rId3"/>
          <a:srcRect r="2721"/>
          <a:stretch/>
        </p:blipFill>
        <p:spPr>
          <a:xfrm>
            <a:off x="4262719" y="0"/>
            <a:ext cx="4069907" cy="3019513"/>
          </a:xfrm>
          <a:prstGeom prst="rect">
            <a:avLst/>
          </a:prstGeom>
        </p:spPr>
      </p:pic>
      <p:sp>
        <p:nvSpPr>
          <p:cNvPr id="5" name="Rectangle 4">
            <a:extLst>
              <a:ext uri="{FF2B5EF4-FFF2-40B4-BE49-F238E27FC236}">
                <a16:creationId xmlns:a16="http://schemas.microsoft.com/office/drawing/2014/main" id="{F7099791-77EB-6E42-B306-2044925BB702}"/>
              </a:ext>
            </a:extLst>
          </p:cNvPr>
          <p:cNvSpPr/>
          <p:nvPr/>
        </p:nvSpPr>
        <p:spPr>
          <a:xfrm>
            <a:off x="4484960" y="54282"/>
            <a:ext cx="824485" cy="400110"/>
          </a:xfrm>
          <a:prstGeom prst="rect">
            <a:avLst/>
          </a:prstGeom>
        </p:spPr>
        <p:txBody>
          <a:bodyPr wrap="square">
            <a:spAutoFit/>
          </a:bodyPr>
          <a:lstStyle/>
          <a:p>
            <a:pPr algn="ctr"/>
            <a:r>
              <a:rPr lang="en-US" sz="2000" b="1" dirty="0">
                <a:solidFill>
                  <a:srgbClr val="C00000"/>
                </a:solidFill>
                <a:latin typeface="Times New Roman" panose="02020603050405020304" pitchFamily="18" charset="0"/>
                <a:cs typeface="Times New Roman" panose="02020603050405020304" pitchFamily="18" charset="0"/>
              </a:rPr>
              <a:t>Tm</a:t>
            </a:r>
            <a:endParaRPr lang="en-US" sz="2000" dirty="0">
              <a:solidFill>
                <a:srgbClr val="C00000"/>
              </a:solidFill>
            </a:endParaRPr>
          </a:p>
        </p:txBody>
      </p:sp>
      <p:pic>
        <p:nvPicPr>
          <p:cNvPr id="6" name="Picture 5">
            <a:extLst>
              <a:ext uri="{FF2B5EF4-FFF2-40B4-BE49-F238E27FC236}">
                <a16:creationId xmlns:a16="http://schemas.microsoft.com/office/drawing/2014/main" id="{5DA1F39B-E8D5-6D47-9F8C-11B413243521}"/>
              </a:ext>
            </a:extLst>
          </p:cNvPr>
          <p:cNvPicPr>
            <a:picLocks noChangeAspect="1"/>
          </p:cNvPicPr>
          <p:nvPr/>
        </p:nvPicPr>
        <p:blipFill rotWithShape="1">
          <a:blip r:embed="rId4"/>
          <a:srcRect r="5310"/>
          <a:stretch/>
        </p:blipFill>
        <p:spPr>
          <a:xfrm>
            <a:off x="8332626" y="0"/>
            <a:ext cx="3863130" cy="3190460"/>
          </a:xfrm>
          <a:prstGeom prst="rect">
            <a:avLst/>
          </a:prstGeom>
        </p:spPr>
      </p:pic>
      <p:sp>
        <p:nvSpPr>
          <p:cNvPr id="7" name="Rectangle 6">
            <a:extLst>
              <a:ext uri="{FF2B5EF4-FFF2-40B4-BE49-F238E27FC236}">
                <a16:creationId xmlns:a16="http://schemas.microsoft.com/office/drawing/2014/main" id="{5C403760-ADCB-CE4B-AE09-EF0D8941A4CC}"/>
              </a:ext>
            </a:extLst>
          </p:cNvPr>
          <p:cNvSpPr/>
          <p:nvPr/>
        </p:nvSpPr>
        <p:spPr>
          <a:xfrm>
            <a:off x="8797248" y="54282"/>
            <a:ext cx="824485" cy="400110"/>
          </a:xfrm>
          <a:prstGeom prst="rect">
            <a:avLst/>
          </a:prstGeom>
        </p:spPr>
        <p:txBody>
          <a:bodyPr wrap="square">
            <a:spAutoFit/>
          </a:bodyPr>
          <a:lstStyle/>
          <a:p>
            <a:pPr algn="ctr"/>
            <a:r>
              <a:rPr lang="en-US" sz="2000" b="1" dirty="0">
                <a:solidFill>
                  <a:srgbClr val="C00000"/>
                </a:solidFill>
                <a:latin typeface="Times New Roman" panose="02020603050405020304" pitchFamily="18" charset="0"/>
                <a:cs typeface="Times New Roman" panose="02020603050405020304" pitchFamily="18" charset="0"/>
              </a:rPr>
              <a:t>MV</a:t>
            </a:r>
            <a:endParaRPr lang="en-US" sz="2000" dirty="0">
              <a:solidFill>
                <a:srgbClr val="C00000"/>
              </a:solidFill>
            </a:endParaRPr>
          </a:p>
        </p:txBody>
      </p:sp>
      <p:pic>
        <p:nvPicPr>
          <p:cNvPr id="8" name="Picture 7">
            <a:extLst>
              <a:ext uri="{FF2B5EF4-FFF2-40B4-BE49-F238E27FC236}">
                <a16:creationId xmlns:a16="http://schemas.microsoft.com/office/drawing/2014/main" id="{E557E0D1-F7C6-4244-9DAF-2C3D16693298}"/>
              </a:ext>
            </a:extLst>
          </p:cNvPr>
          <p:cNvPicPr>
            <a:picLocks noChangeAspect="1"/>
          </p:cNvPicPr>
          <p:nvPr/>
        </p:nvPicPr>
        <p:blipFill>
          <a:blip r:embed="rId5"/>
          <a:stretch>
            <a:fillRect/>
          </a:stretch>
        </p:blipFill>
        <p:spPr>
          <a:xfrm>
            <a:off x="0" y="3571336"/>
            <a:ext cx="4183027" cy="3286664"/>
          </a:xfrm>
          <a:prstGeom prst="rect">
            <a:avLst/>
          </a:prstGeom>
        </p:spPr>
      </p:pic>
      <p:sp>
        <p:nvSpPr>
          <p:cNvPr id="9" name="Rectangle 8">
            <a:extLst>
              <a:ext uri="{FF2B5EF4-FFF2-40B4-BE49-F238E27FC236}">
                <a16:creationId xmlns:a16="http://schemas.microsoft.com/office/drawing/2014/main" id="{E4D5F120-CD92-2D41-B3CA-2BACE8A4E795}"/>
              </a:ext>
            </a:extLst>
          </p:cNvPr>
          <p:cNvSpPr/>
          <p:nvPr/>
        </p:nvSpPr>
        <p:spPr>
          <a:xfrm>
            <a:off x="222242" y="3414178"/>
            <a:ext cx="824485" cy="400110"/>
          </a:xfrm>
          <a:prstGeom prst="rect">
            <a:avLst/>
          </a:prstGeom>
        </p:spPr>
        <p:txBody>
          <a:bodyPr wrap="square">
            <a:spAutoFit/>
          </a:bodyPr>
          <a:lstStyle/>
          <a:p>
            <a:pPr algn="ctr"/>
            <a:r>
              <a:rPr lang="en-US" sz="2000" b="1" dirty="0" err="1">
                <a:solidFill>
                  <a:srgbClr val="C00000"/>
                </a:solidFill>
                <a:latin typeface="Times New Roman" panose="02020603050405020304" pitchFamily="18" charset="0"/>
                <a:cs typeface="Times New Roman" panose="02020603050405020304" pitchFamily="18" charset="0"/>
              </a:rPr>
              <a:t>Ecoh</a:t>
            </a:r>
            <a:endParaRPr lang="en-US" sz="2000" dirty="0">
              <a:solidFill>
                <a:srgbClr val="C00000"/>
              </a:solidFill>
            </a:endParaRPr>
          </a:p>
        </p:txBody>
      </p:sp>
      <p:pic>
        <p:nvPicPr>
          <p:cNvPr id="10" name="Picture 9">
            <a:extLst>
              <a:ext uri="{FF2B5EF4-FFF2-40B4-BE49-F238E27FC236}">
                <a16:creationId xmlns:a16="http://schemas.microsoft.com/office/drawing/2014/main" id="{4A5BF07A-E13D-2743-9FEF-FF773C562078}"/>
              </a:ext>
            </a:extLst>
          </p:cNvPr>
          <p:cNvPicPr>
            <a:picLocks noChangeAspect="1"/>
          </p:cNvPicPr>
          <p:nvPr/>
        </p:nvPicPr>
        <p:blipFill>
          <a:blip r:embed="rId6"/>
          <a:stretch>
            <a:fillRect/>
          </a:stretch>
        </p:blipFill>
        <p:spPr>
          <a:xfrm>
            <a:off x="4183027" y="3571336"/>
            <a:ext cx="4102390" cy="3286664"/>
          </a:xfrm>
          <a:prstGeom prst="rect">
            <a:avLst/>
          </a:prstGeom>
        </p:spPr>
      </p:pic>
      <p:sp>
        <p:nvSpPr>
          <p:cNvPr id="11" name="Rectangle 10">
            <a:extLst>
              <a:ext uri="{FF2B5EF4-FFF2-40B4-BE49-F238E27FC236}">
                <a16:creationId xmlns:a16="http://schemas.microsoft.com/office/drawing/2014/main" id="{2BBC55CF-6BD1-F342-9EA9-FF22A97CACCB}"/>
              </a:ext>
            </a:extLst>
          </p:cNvPr>
          <p:cNvSpPr/>
          <p:nvPr/>
        </p:nvSpPr>
        <p:spPr>
          <a:xfrm>
            <a:off x="4406750" y="3414178"/>
            <a:ext cx="824485" cy="400110"/>
          </a:xfrm>
          <a:prstGeom prst="rect">
            <a:avLst/>
          </a:prstGeom>
        </p:spPr>
        <p:txBody>
          <a:bodyPr wrap="square">
            <a:spAutoFit/>
          </a:bodyPr>
          <a:lstStyle/>
          <a:p>
            <a:pPr algn="ctr"/>
            <a:r>
              <a:rPr lang="en-US" sz="2000" b="1" dirty="0" err="1">
                <a:solidFill>
                  <a:srgbClr val="C00000"/>
                </a:solidFill>
                <a:latin typeface="Times New Roman" panose="02020603050405020304" pitchFamily="18" charset="0"/>
                <a:cs typeface="Times New Roman" panose="02020603050405020304" pitchFamily="18" charset="0"/>
              </a:rPr>
              <a:t>Tg</a:t>
            </a:r>
            <a:endParaRPr lang="en-US" sz="2000" dirty="0">
              <a:solidFill>
                <a:srgbClr val="C00000"/>
              </a:solidFill>
            </a:endParaRPr>
          </a:p>
        </p:txBody>
      </p:sp>
      <p:pic>
        <p:nvPicPr>
          <p:cNvPr id="13" name="Picture 12">
            <a:extLst>
              <a:ext uri="{FF2B5EF4-FFF2-40B4-BE49-F238E27FC236}">
                <a16:creationId xmlns:a16="http://schemas.microsoft.com/office/drawing/2014/main" id="{0CFE0A45-8B04-A843-92CF-231C83D94C32}"/>
              </a:ext>
            </a:extLst>
          </p:cNvPr>
          <p:cNvPicPr>
            <a:picLocks noChangeAspect="1"/>
          </p:cNvPicPr>
          <p:nvPr/>
        </p:nvPicPr>
        <p:blipFill>
          <a:blip r:embed="rId7"/>
          <a:stretch>
            <a:fillRect/>
          </a:stretch>
        </p:blipFill>
        <p:spPr>
          <a:xfrm>
            <a:off x="8299371" y="3469683"/>
            <a:ext cx="3875904" cy="3388317"/>
          </a:xfrm>
          <a:prstGeom prst="rect">
            <a:avLst/>
          </a:prstGeom>
        </p:spPr>
      </p:pic>
      <p:sp>
        <p:nvSpPr>
          <p:cNvPr id="14" name="Rectangle 13">
            <a:extLst>
              <a:ext uri="{FF2B5EF4-FFF2-40B4-BE49-F238E27FC236}">
                <a16:creationId xmlns:a16="http://schemas.microsoft.com/office/drawing/2014/main" id="{3F67D9D2-9D69-F74A-B4ED-C33E7CF6D268}"/>
              </a:ext>
            </a:extLst>
          </p:cNvPr>
          <p:cNvSpPr/>
          <p:nvPr/>
        </p:nvSpPr>
        <p:spPr>
          <a:xfrm>
            <a:off x="8521059" y="3469683"/>
            <a:ext cx="824485" cy="400110"/>
          </a:xfrm>
          <a:prstGeom prst="rect">
            <a:avLst/>
          </a:prstGeom>
        </p:spPr>
        <p:txBody>
          <a:bodyPr wrap="square">
            <a:spAutoFit/>
          </a:bodyPr>
          <a:lstStyle/>
          <a:p>
            <a:pPr algn="ctr"/>
            <a:r>
              <a:rPr lang="en-US" sz="2000" b="1" dirty="0">
                <a:solidFill>
                  <a:srgbClr val="C00000"/>
                </a:solidFill>
                <a:latin typeface="Times New Roman" panose="02020603050405020304" pitchFamily="18" charset="0"/>
                <a:cs typeface="Times New Roman" panose="02020603050405020304" pitchFamily="18" charset="0"/>
              </a:rPr>
              <a:t>HC</a:t>
            </a:r>
            <a:endParaRPr lang="en-US" sz="2000" dirty="0">
              <a:solidFill>
                <a:srgbClr val="C00000"/>
              </a:solidFill>
            </a:endParaRPr>
          </a:p>
        </p:txBody>
      </p:sp>
      <p:sp>
        <p:nvSpPr>
          <p:cNvPr id="15" name="Rectangle 14">
            <a:extLst>
              <a:ext uri="{FF2B5EF4-FFF2-40B4-BE49-F238E27FC236}">
                <a16:creationId xmlns:a16="http://schemas.microsoft.com/office/drawing/2014/main" id="{202367CD-4AFD-474E-BC9B-B3049546C57F}"/>
              </a:ext>
            </a:extLst>
          </p:cNvPr>
          <p:cNvSpPr/>
          <p:nvPr/>
        </p:nvSpPr>
        <p:spPr>
          <a:xfrm>
            <a:off x="2311588" y="1680621"/>
            <a:ext cx="1173317" cy="584775"/>
          </a:xfrm>
          <a:prstGeom prst="rect">
            <a:avLst/>
          </a:prstGeom>
        </p:spPr>
        <p:txBody>
          <a:bodyPr wrap="square">
            <a:spAutoFit/>
          </a:bodyPr>
          <a:lstStyle/>
          <a:p>
            <a:pPr algn="ctr"/>
            <a:r>
              <a:rPr lang="en-IN" sz="1600" b="1" dirty="0">
                <a:solidFill>
                  <a:srgbClr val="7030A0"/>
                </a:solidFill>
                <a:latin typeface="Times New Roman" panose="02020603050405020304" pitchFamily="18" charset="0"/>
                <a:cs typeface="Times New Roman" panose="02020603050405020304" pitchFamily="18" charset="0"/>
              </a:rPr>
              <a:t>4 Predictor </a:t>
            </a:r>
          </a:p>
          <a:p>
            <a:pPr algn="ctr"/>
            <a:r>
              <a:rPr lang="en-IN" sz="1600" b="1" dirty="0">
                <a:solidFill>
                  <a:srgbClr val="7030A0"/>
                </a:solidFill>
                <a:latin typeface="Times New Roman" panose="02020603050405020304" pitchFamily="18" charset="0"/>
                <a:cs typeface="Times New Roman" panose="02020603050405020304" pitchFamily="18" charset="0"/>
              </a:rPr>
              <a:t>Model  </a:t>
            </a:r>
          </a:p>
        </p:txBody>
      </p:sp>
      <p:sp>
        <p:nvSpPr>
          <p:cNvPr id="17" name="Rectangle 16">
            <a:extLst>
              <a:ext uri="{FF2B5EF4-FFF2-40B4-BE49-F238E27FC236}">
                <a16:creationId xmlns:a16="http://schemas.microsoft.com/office/drawing/2014/main" id="{4A245AEA-78B6-EB4D-BB25-B30849FE0019}"/>
              </a:ext>
            </a:extLst>
          </p:cNvPr>
          <p:cNvSpPr/>
          <p:nvPr/>
        </p:nvSpPr>
        <p:spPr>
          <a:xfrm>
            <a:off x="6991664" y="1680621"/>
            <a:ext cx="1276350" cy="584775"/>
          </a:xfrm>
          <a:prstGeom prst="rect">
            <a:avLst/>
          </a:prstGeom>
        </p:spPr>
        <p:txBody>
          <a:bodyPr wrap="square">
            <a:spAutoFit/>
          </a:bodyPr>
          <a:lstStyle/>
          <a:p>
            <a:pPr algn="ctr"/>
            <a:r>
              <a:rPr lang="en-IN" sz="1600" b="1" dirty="0">
                <a:solidFill>
                  <a:srgbClr val="7030A0"/>
                </a:solidFill>
                <a:latin typeface="Times New Roman" panose="02020603050405020304" pitchFamily="18" charset="0"/>
                <a:cs typeface="Times New Roman" panose="02020603050405020304" pitchFamily="18" charset="0"/>
              </a:rPr>
              <a:t>3 Predictor Model  </a:t>
            </a:r>
          </a:p>
        </p:txBody>
      </p:sp>
      <p:sp>
        <p:nvSpPr>
          <p:cNvPr id="18" name="Rectangle 17">
            <a:extLst>
              <a:ext uri="{FF2B5EF4-FFF2-40B4-BE49-F238E27FC236}">
                <a16:creationId xmlns:a16="http://schemas.microsoft.com/office/drawing/2014/main" id="{2629020D-86D5-5B4C-B01F-2935F0856B55}"/>
              </a:ext>
            </a:extLst>
          </p:cNvPr>
          <p:cNvSpPr/>
          <p:nvPr/>
        </p:nvSpPr>
        <p:spPr>
          <a:xfrm>
            <a:off x="10717632" y="1680621"/>
            <a:ext cx="1276350" cy="584775"/>
          </a:xfrm>
          <a:prstGeom prst="rect">
            <a:avLst/>
          </a:prstGeom>
        </p:spPr>
        <p:txBody>
          <a:bodyPr wrap="square">
            <a:spAutoFit/>
          </a:bodyPr>
          <a:lstStyle/>
          <a:p>
            <a:pPr algn="ctr"/>
            <a:r>
              <a:rPr lang="en-IN" sz="1600" b="1" dirty="0">
                <a:solidFill>
                  <a:srgbClr val="7030A0"/>
                </a:solidFill>
                <a:latin typeface="Times New Roman" panose="02020603050405020304" pitchFamily="18" charset="0"/>
                <a:cs typeface="Times New Roman" panose="02020603050405020304" pitchFamily="18" charset="0"/>
              </a:rPr>
              <a:t>2 Predictor Model  </a:t>
            </a:r>
          </a:p>
        </p:txBody>
      </p:sp>
      <p:sp>
        <p:nvSpPr>
          <p:cNvPr id="19" name="Rectangle 18">
            <a:extLst>
              <a:ext uri="{FF2B5EF4-FFF2-40B4-BE49-F238E27FC236}">
                <a16:creationId xmlns:a16="http://schemas.microsoft.com/office/drawing/2014/main" id="{9073A989-BF03-5140-B6E8-78A3D34670C3}"/>
              </a:ext>
            </a:extLst>
          </p:cNvPr>
          <p:cNvSpPr/>
          <p:nvPr/>
        </p:nvSpPr>
        <p:spPr>
          <a:xfrm>
            <a:off x="2430029" y="5163841"/>
            <a:ext cx="1173317" cy="584775"/>
          </a:xfrm>
          <a:prstGeom prst="rect">
            <a:avLst/>
          </a:prstGeom>
        </p:spPr>
        <p:txBody>
          <a:bodyPr wrap="square">
            <a:spAutoFit/>
          </a:bodyPr>
          <a:lstStyle/>
          <a:p>
            <a:pPr algn="ctr"/>
            <a:r>
              <a:rPr lang="en-IN" sz="1600" b="1" dirty="0">
                <a:solidFill>
                  <a:srgbClr val="7030A0"/>
                </a:solidFill>
                <a:latin typeface="Times New Roman" panose="02020603050405020304" pitchFamily="18" charset="0"/>
                <a:cs typeface="Times New Roman" panose="02020603050405020304" pitchFamily="18" charset="0"/>
              </a:rPr>
              <a:t>2 Predictor </a:t>
            </a:r>
          </a:p>
          <a:p>
            <a:pPr algn="ctr"/>
            <a:r>
              <a:rPr lang="en-IN" sz="1600" b="1" dirty="0">
                <a:solidFill>
                  <a:srgbClr val="7030A0"/>
                </a:solidFill>
                <a:latin typeface="Times New Roman" panose="02020603050405020304" pitchFamily="18" charset="0"/>
                <a:cs typeface="Times New Roman" panose="02020603050405020304" pitchFamily="18" charset="0"/>
              </a:rPr>
              <a:t>Model  </a:t>
            </a:r>
          </a:p>
        </p:txBody>
      </p:sp>
      <p:sp>
        <p:nvSpPr>
          <p:cNvPr id="20" name="Rectangle 19">
            <a:extLst>
              <a:ext uri="{FF2B5EF4-FFF2-40B4-BE49-F238E27FC236}">
                <a16:creationId xmlns:a16="http://schemas.microsoft.com/office/drawing/2014/main" id="{8BC39384-8057-0842-8573-1D6828557F27}"/>
              </a:ext>
            </a:extLst>
          </p:cNvPr>
          <p:cNvSpPr/>
          <p:nvPr/>
        </p:nvSpPr>
        <p:spPr>
          <a:xfrm>
            <a:off x="6957394" y="5163840"/>
            <a:ext cx="1173317" cy="584775"/>
          </a:xfrm>
          <a:prstGeom prst="rect">
            <a:avLst/>
          </a:prstGeom>
        </p:spPr>
        <p:txBody>
          <a:bodyPr wrap="square">
            <a:spAutoFit/>
          </a:bodyPr>
          <a:lstStyle/>
          <a:p>
            <a:pPr algn="ctr"/>
            <a:r>
              <a:rPr lang="en-IN" sz="1600" b="1" dirty="0">
                <a:solidFill>
                  <a:srgbClr val="7030A0"/>
                </a:solidFill>
                <a:latin typeface="Times New Roman" panose="02020603050405020304" pitchFamily="18" charset="0"/>
                <a:cs typeface="Times New Roman" panose="02020603050405020304" pitchFamily="18" charset="0"/>
              </a:rPr>
              <a:t>3 Predictor </a:t>
            </a:r>
          </a:p>
          <a:p>
            <a:pPr algn="ctr"/>
            <a:r>
              <a:rPr lang="en-IN" sz="1600" b="1" dirty="0">
                <a:solidFill>
                  <a:srgbClr val="7030A0"/>
                </a:solidFill>
                <a:latin typeface="Times New Roman" panose="02020603050405020304" pitchFamily="18" charset="0"/>
                <a:cs typeface="Times New Roman" panose="02020603050405020304" pitchFamily="18" charset="0"/>
              </a:rPr>
              <a:t>Model  </a:t>
            </a:r>
          </a:p>
        </p:txBody>
      </p:sp>
      <p:sp>
        <p:nvSpPr>
          <p:cNvPr id="21" name="Rectangle 20">
            <a:extLst>
              <a:ext uri="{FF2B5EF4-FFF2-40B4-BE49-F238E27FC236}">
                <a16:creationId xmlns:a16="http://schemas.microsoft.com/office/drawing/2014/main" id="{76171FE5-8B29-9043-B6E0-ACA19D566F2A}"/>
              </a:ext>
            </a:extLst>
          </p:cNvPr>
          <p:cNvSpPr/>
          <p:nvPr/>
        </p:nvSpPr>
        <p:spPr>
          <a:xfrm>
            <a:off x="10786395" y="5163839"/>
            <a:ext cx="1173317" cy="584775"/>
          </a:xfrm>
          <a:prstGeom prst="rect">
            <a:avLst/>
          </a:prstGeom>
        </p:spPr>
        <p:txBody>
          <a:bodyPr wrap="square">
            <a:spAutoFit/>
          </a:bodyPr>
          <a:lstStyle/>
          <a:p>
            <a:pPr algn="ctr"/>
            <a:r>
              <a:rPr lang="en-IN" sz="1600" b="1" dirty="0">
                <a:solidFill>
                  <a:srgbClr val="7030A0"/>
                </a:solidFill>
                <a:latin typeface="Times New Roman" panose="02020603050405020304" pitchFamily="18" charset="0"/>
                <a:cs typeface="Times New Roman" panose="02020603050405020304" pitchFamily="18" charset="0"/>
              </a:rPr>
              <a:t>2 Predictor </a:t>
            </a:r>
          </a:p>
          <a:p>
            <a:pPr algn="ctr"/>
            <a:r>
              <a:rPr lang="en-IN" sz="1600" b="1" dirty="0">
                <a:solidFill>
                  <a:srgbClr val="7030A0"/>
                </a:solidFill>
                <a:latin typeface="Times New Roman" panose="02020603050405020304" pitchFamily="18" charset="0"/>
                <a:cs typeface="Times New Roman" panose="02020603050405020304" pitchFamily="18" charset="0"/>
              </a:rPr>
              <a:t>Model  </a:t>
            </a:r>
          </a:p>
        </p:txBody>
      </p:sp>
    </p:spTree>
    <p:extLst>
      <p:ext uri="{BB962C8B-B14F-4D97-AF65-F5344CB8AC3E}">
        <p14:creationId xmlns:p14="http://schemas.microsoft.com/office/powerpoint/2010/main" val="3086047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4"/>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1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9" grpId="0"/>
      <p:bldP spid="11" grpId="0"/>
      <p:bldP spid="14" grpId="0"/>
      <p:bldP spid="15" grpId="0"/>
      <p:bldP spid="17" grpId="0"/>
      <p:bldP spid="18" grpId="0"/>
      <p:bldP spid="19" grpId="0"/>
      <p:bldP spid="20"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E2F779A-8FFC-C54D-873B-6CB9FC9AB905}"/>
              </a:ext>
            </a:extLst>
          </p:cNvPr>
          <p:cNvPicPr>
            <a:picLocks noChangeAspect="1"/>
          </p:cNvPicPr>
          <p:nvPr/>
        </p:nvPicPr>
        <p:blipFill>
          <a:blip r:embed="rId2"/>
          <a:stretch>
            <a:fillRect/>
          </a:stretch>
        </p:blipFill>
        <p:spPr>
          <a:xfrm>
            <a:off x="0" y="0"/>
            <a:ext cx="7302171" cy="6858000"/>
          </a:xfrm>
          <a:prstGeom prst="rect">
            <a:avLst/>
          </a:prstGeom>
        </p:spPr>
      </p:pic>
      <p:pic>
        <p:nvPicPr>
          <p:cNvPr id="8" name="Picture 7">
            <a:extLst>
              <a:ext uri="{FF2B5EF4-FFF2-40B4-BE49-F238E27FC236}">
                <a16:creationId xmlns:a16="http://schemas.microsoft.com/office/drawing/2014/main" id="{FF0EBA0E-C203-4A48-9A5E-FBC709FC6B03}"/>
              </a:ext>
            </a:extLst>
          </p:cNvPr>
          <p:cNvPicPr>
            <a:picLocks noChangeAspect="1"/>
          </p:cNvPicPr>
          <p:nvPr/>
        </p:nvPicPr>
        <p:blipFill>
          <a:blip r:embed="rId3"/>
          <a:stretch>
            <a:fillRect/>
          </a:stretch>
        </p:blipFill>
        <p:spPr>
          <a:xfrm>
            <a:off x="7302171" y="1070908"/>
            <a:ext cx="4798136" cy="5773643"/>
          </a:xfrm>
          <a:prstGeom prst="rect">
            <a:avLst/>
          </a:prstGeom>
        </p:spPr>
      </p:pic>
      <p:sp>
        <p:nvSpPr>
          <p:cNvPr id="9" name="Rectangle 8">
            <a:extLst>
              <a:ext uri="{FF2B5EF4-FFF2-40B4-BE49-F238E27FC236}">
                <a16:creationId xmlns:a16="http://schemas.microsoft.com/office/drawing/2014/main" id="{72EA678B-F668-7F4D-9EAE-70EFB3EFABB9}"/>
              </a:ext>
            </a:extLst>
          </p:cNvPr>
          <p:cNvSpPr/>
          <p:nvPr/>
        </p:nvSpPr>
        <p:spPr>
          <a:xfrm>
            <a:off x="6678707" y="86023"/>
            <a:ext cx="5513293" cy="954107"/>
          </a:xfrm>
          <a:prstGeom prst="rect">
            <a:avLst/>
          </a:prstGeom>
        </p:spPr>
        <p:txBody>
          <a:bodyPr wrap="square">
            <a:spAutoFit/>
          </a:bodyPr>
          <a:lstStyle/>
          <a:p>
            <a:pPr algn="ctr"/>
            <a:r>
              <a:rPr lang="en-IN" sz="2000" b="1" dirty="0">
                <a:solidFill>
                  <a:srgbClr val="C00000"/>
                </a:solidFill>
                <a:latin typeface="Times New Roman" panose="02020603050405020304" pitchFamily="18" charset="0"/>
                <a:cs typeface="Times New Roman" panose="02020603050405020304" pitchFamily="18" charset="0"/>
              </a:rPr>
              <a:t>91 observations and 6 variables</a:t>
            </a:r>
          </a:p>
          <a:p>
            <a:pPr algn="ctr"/>
            <a:r>
              <a:rPr lang="en-IN" dirty="0">
                <a:latin typeface="Times New Roman" panose="02020603050405020304" pitchFamily="18" charset="0"/>
                <a:cs typeface="Times New Roman" panose="02020603050405020304" pitchFamily="18" charset="0"/>
              </a:rPr>
              <a:t>These are </a:t>
            </a:r>
            <a:r>
              <a:rPr lang="en-IN" b="1" dirty="0" err="1">
                <a:latin typeface="Times New Roman" panose="02020603050405020304" pitchFamily="18" charset="0"/>
                <a:cs typeface="Times New Roman" panose="02020603050405020304" pitchFamily="18" charset="0"/>
              </a:rPr>
              <a:t>Ecoh</a:t>
            </a:r>
            <a:r>
              <a:rPr lang="en-IN" b="1" dirty="0">
                <a:latin typeface="Times New Roman" panose="02020603050405020304" pitchFamily="18" charset="0"/>
                <a:cs typeface="Times New Roman" panose="02020603050405020304" pitchFamily="18" charset="0"/>
              </a:rPr>
              <a:t>, MV, HC, Sol, </a:t>
            </a:r>
            <a:r>
              <a:rPr lang="en-IN" b="1" dirty="0" err="1">
                <a:latin typeface="Times New Roman" panose="02020603050405020304" pitchFamily="18" charset="0"/>
                <a:cs typeface="Times New Roman" panose="02020603050405020304" pitchFamily="18" charset="0"/>
              </a:rPr>
              <a:t>Tg</a:t>
            </a: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and </a:t>
            </a:r>
            <a:r>
              <a:rPr lang="en-IN" b="1" dirty="0" err="1">
                <a:latin typeface="Times New Roman" panose="02020603050405020304" pitchFamily="18" charset="0"/>
                <a:cs typeface="Times New Roman" panose="02020603050405020304" pitchFamily="18" charset="0"/>
              </a:rPr>
              <a:t>delta_Tg</a:t>
            </a:r>
            <a:endParaRPr lang="en-IN" b="1" dirty="0">
              <a:latin typeface="Times New Roman" panose="02020603050405020304" pitchFamily="18" charset="0"/>
              <a:cs typeface="Times New Roman" panose="02020603050405020304" pitchFamily="18" charset="0"/>
            </a:endParaRPr>
          </a:p>
          <a:p>
            <a:pPr algn="ctr"/>
            <a:r>
              <a:rPr lang="en-IN" b="1" dirty="0" err="1">
                <a:latin typeface="Times New Roman" panose="02020603050405020304" pitchFamily="18" charset="0"/>
                <a:cs typeface="Times New Roman" panose="02020603050405020304" pitchFamily="18" charset="0"/>
              </a:rPr>
              <a:t>Tg</a:t>
            </a:r>
            <a:r>
              <a:rPr lang="en-IN" b="1" dirty="0">
                <a:latin typeface="Times New Roman" panose="02020603050405020304" pitchFamily="18" charset="0"/>
                <a:cs typeface="Times New Roman" panose="02020603050405020304" pitchFamily="18" charset="0"/>
              </a:rPr>
              <a:t> for Drug </a:t>
            </a:r>
            <a:r>
              <a:rPr lang="en-IN" b="1" u="sng" dirty="0">
                <a:solidFill>
                  <a:srgbClr val="0070C0"/>
                </a:solidFill>
                <a:latin typeface="Times New Roman" panose="02020603050405020304" pitchFamily="18" charset="0"/>
                <a:cs typeface="Times New Roman" panose="02020603050405020304" pitchFamily="18" charset="0"/>
              </a:rPr>
              <a:t>Nifedipine</a:t>
            </a:r>
            <a:r>
              <a:rPr lang="en-IN" b="1" dirty="0">
                <a:latin typeface="Times New Roman" panose="02020603050405020304" pitchFamily="18" charset="0"/>
                <a:cs typeface="Times New Roman" panose="02020603050405020304" pitchFamily="18" charset="0"/>
              </a:rPr>
              <a:t> – 320 K</a:t>
            </a:r>
            <a:endParaRPr lang="en-US" dirty="0"/>
          </a:p>
        </p:txBody>
      </p:sp>
    </p:spTree>
    <p:extLst>
      <p:ext uri="{BB962C8B-B14F-4D97-AF65-F5344CB8AC3E}">
        <p14:creationId xmlns:p14="http://schemas.microsoft.com/office/powerpoint/2010/main" val="711669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349</TotalTime>
  <Words>681</Words>
  <Application>Microsoft Macintosh PowerPoint</Application>
  <PresentationFormat>Widescreen</PresentationFormat>
  <Paragraphs>84</Paragraphs>
  <Slides>10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Arial Rounded MT Bold</vt:lpstr>
      <vt:lpstr>Calibri</vt:lpstr>
      <vt:lpstr>Calibri Light</vt:lpstr>
      <vt:lpstr>Courier</vt:lpstr>
      <vt:lpstr>Palatino</vt:lpstr>
      <vt:lpstr>Times New Roman</vt:lpstr>
      <vt:lpstr>Office Theme</vt:lpstr>
      <vt:lpstr>Optimization of Polymer Predictors for Drug Delivery Systems, using Machine Learning approaches.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shlokanegi30@gmail.com</dc:creator>
  <cp:lastModifiedBy>shlokanegi30@gmail.com</cp:lastModifiedBy>
  <cp:revision>129</cp:revision>
  <dcterms:created xsi:type="dcterms:W3CDTF">2020-07-19T17:25:02Z</dcterms:created>
  <dcterms:modified xsi:type="dcterms:W3CDTF">2020-07-24T16:42:47Z</dcterms:modified>
</cp:coreProperties>
</file>

<file path=docProps/thumbnail.jpeg>
</file>